
<file path=[Content_Types].xml><?xml version="1.0" encoding="utf-8"?>
<Types xmlns="http://schemas.openxmlformats.org/package/2006/content-types">
  <Default Extension="xml" ContentType="application/xml"/>
  <Default Extension="jpeg" ContentType="image/jpeg"/>
  <Default Extension="jpg" ContentType="image/jpeg"/>
  <Default Extension="emf" ContentType="image/x-emf"/>
  <Default Extension="tiff" ContentType="image/tiff"/>
  <Default Extension="rels" ContentType="application/vnd.openxmlformats-package.relationships+xml"/>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764" r:id="rId1"/>
  </p:sldMasterIdLst>
  <p:notesMasterIdLst>
    <p:notesMasterId r:id="rId23"/>
  </p:notesMasterIdLst>
  <p:handoutMasterIdLst>
    <p:handoutMasterId r:id="rId24"/>
  </p:handoutMasterIdLst>
  <p:sldIdLst>
    <p:sldId id="1884" r:id="rId2"/>
    <p:sldId id="1896" r:id="rId3"/>
    <p:sldId id="1965" r:id="rId4"/>
    <p:sldId id="1966" r:id="rId5"/>
    <p:sldId id="1977" r:id="rId6"/>
    <p:sldId id="1978" r:id="rId7"/>
    <p:sldId id="1979" r:id="rId8"/>
    <p:sldId id="1980" r:id="rId9"/>
    <p:sldId id="1922" r:id="rId10"/>
    <p:sldId id="1923" r:id="rId11"/>
    <p:sldId id="1930" r:id="rId12"/>
    <p:sldId id="1925" r:id="rId13"/>
    <p:sldId id="1994" r:id="rId14"/>
    <p:sldId id="1995" r:id="rId15"/>
    <p:sldId id="1981" r:id="rId16"/>
    <p:sldId id="1991" r:id="rId17"/>
    <p:sldId id="1992" r:id="rId18"/>
    <p:sldId id="2029" r:id="rId19"/>
    <p:sldId id="2030" r:id="rId20"/>
    <p:sldId id="1964" r:id="rId21"/>
    <p:sldId id="2049" r:id="rId22"/>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rnWhat="handouts6" clrMode="bw" frameSlides="1"/>
  <p:clrMru>
    <a:srgbClr val="F8F8F8"/>
    <a:srgbClr val="FBFBFB"/>
    <a:srgbClr val="33CC00"/>
    <a:srgbClr val="FFE61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85BE263C-DBD7-4A20-BB59-AAB30ACAA65A}" styleName="Medium Style 3 - Accent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8912"/>
    <p:restoredTop sz="93738"/>
  </p:normalViewPr>
  <p:slideViewPr>
    <p:cSldViewPr snapToGrid="0" snapToObjects="1">
      <p:cViewPr>
        <p:scale>
          <a:sx n="115" d="100"/>
          <a:sy n="115" d="100"/>
        </p:scale>
        <p:origin x="232" y="-104"/>
      </p:cViewPr>
      <p:guideLst>
        <p:guide orient="horz" pos="2160"/>
        <p:guide pos="2880"/>
      </p:guideLst>
    </p:cSldViewPr>
  </p:slideViewPr>
  <p:notesTextViewPr>
    <p:cViewPr>
      <p:scale>
        <a:sx n="100" d="100"/>
        <a:sy n="100" d="100"/>
      </p:scale>
      <p:origin x="0" y="0"/>
    </p:cViewPr>
  </p:notesTextViewPr>
  <p:sorterViewPr>
    <p:cViewPr>
      <p:scale>
        <a:sx n="130" d="100"/>
        <a:sy n="130" d="100"/>
      </p:scale>
      <p:origin x="0" y="28224"/>
    </p:cViewPr>
  </p:sorterViewPr>
  <p:notesViewPr>
    <p:cSldViewPr snapToGrid="0" snapToObjects="1">
      <p:cViewPr varScale="1">
        <p:scale>
          <a:sx n="55" d="100"/>
          <a:sy n="55" d="100"/>
        </p:scale>
        <p:origin x="-920" y="-12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notesMaster" Target="notesMasters/notesMaster1.xml"/><Relationship Id="rId24" Type="http://schemas.openxmlformats.org/officeDocument/2006/relationships/handoutMaster" Target="handoutMasters/handoutMaster1.xml"/><Relationship Id="rId25" Type="http://schemas.openxmlformats.org/officeDocument/2006/relationships/presProps" Target="presProps.xml"/><Relationship Id="rId26" Type="http://schemas.openxmlformats.org/officeDocument/2006/relationships/viewProps" Target="viewProps.xml"/><Relationship Id="rId27" Type="http://schemas.openxmlformats.org/officeDocument/2006/relationships/theme" Target="theme/theme1.xml"/><Relationship Id="rId28"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750AFAED-B3F5-F844-A56E-87F9452C9222}" type="datetimeFigureOut">
              <a:rPr lang="en-US"/>
              <a:pPr/>
              <a:t>6/5/17</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DE47FD59-2956-0F45-BC2E-068CF25E3812}" type="slidenum">
              <a:rPr/>
              <a:pPr/>
              <a:t>‹#›</a:t>
            </a:fld>
            <a:endParaRPr lang="en-US" dirty="0"/>
          </a:p>
        </p:txBody>
      </p:sp>
    </p:spTree>
    <p:extLst>
      <p:ext uri="{BB962C8B-B14F-4D97-AF65-F5344CB8AC3E}">
        <p14:creationId xmlns:p14="http://schemas.microsoft.com/office/powerpoint/2010/main" val="1662316494"/>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86D1DBA-CC19-A34B-AD90-A0303634FBDE}" type="datetimeFigureOut">
              <a:rPr lang="en-US"/>
              <a:pPr/>
              <a:t>6/5/17</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1E35CB3-1955-EF4B-A07F-669D25884C65}" type="slidenum">
              <a:rPr/>
              <a:pPr/>
              <a:t>‹#›</a:t>
            </a:fld>
            <a:endParaRPr lang="en-US" dirty="0"/>
          </a:p>
        </p:txBody>
      </p:sp>
    </p:spTree>
    <p:extLst>
      <p:ext uri="{BB962C8B-B14F-4D97-AF65-F5344CB8AC3E}">
        <p14:creationId xmlns:p14="http://schemas.microsoft.com/office/powerpoint/2010/main" val="1993651300"/>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dirty="0" smtClean="0"/>
              <a:t>Consider guiding principles for designing units and lessons that maximize student learning. </a:t>
            </a:r>
          </a:p>
          <a:p>
            <a:endParaRPr lang="en-US" dirty="0"/>
          </a:p>
        </p:txBody>
      </p:sp>
      <p:sp>
        <p:nvSpPr>
          <p:cNvPr id="4" name="Slide Number Placeholder 3"/>
          <p:cNvSpPr>
            <a:spLocks noGrp="1"/>
          </p:cNvSpPr>
          <p:nvPr>
            <p:ph type="sldNum" sz="quarter" idx="10"/>
          </p:nvPr>
        </p:nvSpPr>
        <p:spPr/>
        <p:txBody>
          <a:bodyPr/>
          <a:lstStyle/>
          <a:p>
            <a:fld id="{D13103BE-7209-442E-B89E-97421B9DB658}" type="slidenum">
              <a:rPr lang="en-US" smtClean="0"/>
              <a:pPr/>
              <a:t>1</a:t>
            </a:fld>
            <a:endParaRPr lang="en-US" dirty="0"/>
          </a:p>
        </p:txBody>
      </p:sp>
    </p:spTree>
    <p:extLst>
      <p:ext uri="{BB962C8B-B14F-4D97-AF65-F5344CB8AC3E}">
        <p14:creationId xmlns:p14="http://schemas.microsoft.com/office/powerpoint/2010/main" val="94781156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900E48E-9BDC-B84C-8645-B889CCDDD1F1}" type="slidenum">
              <a:rPr lang="en-US"/>
              <a:pPr/>
              <a:t>2</a:t>
            </a:fld>
            <a:endParaRPr lang="en-US" dirty="0"/>
          </a:p>
        </p:txBody>
      </p:sp>
    </p:spTree>
    <p:extLst>
      <p:ext uri="{BB962C8B-B14F-4D97-AF65-F5344CB8AC3E}">
        <p14:creationId xmlns:p14="http://schemas.microsoft.com/office/powerpoint/2010/main" val="111201963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1E35CB3-1955-EF4B-A07F-669D25884C65}" type="slidenum">
              <a:rPr lang="uk-UA"/>
              <a:pPr/>
              <a:t>3</a:t>
            </a:fld>
            <a:endParaRPr lang="uk-UA" dirty="0"/>
          </a:p>
        </p:txBody>
      </p:sp>
    </p:spTree>
    <p:extLst>
      <p:ext uri="{BB962C8B-B14F-4D97-AF65-F5344CB8AC3E}">
        <p14:creationId xmlns:p14="http://schemas.microsoft.com/office/powerpoint/2010/main" val="75399441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13103BE-7209-442E-B89E-97421B9DB658}" type="slidenum">
              <a:rPr lang="en-US" smtClean="0"/>
              <a:pPr/>
              <a:t>8</a:t>
            </a:fld>
            <a:endParaRPr lang="en-US"/>
          </a:p>
        </p:txBody>
      </p:sp>
    </p:spTree>
    <p:extLst>
      <p:ext uri="{BB962C8B-B14F-4D97-AF65-F5344CB8AC3E}">
        <p14:creationId xmlns:p14="http://schemas.microsoft.com/office/powerpoint/2010/main" val="41557512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D13103BE-7209-442E-B89E-97421B9DB658}" type="slidenum">
              <a:rPr lang="en-US" smtClean="0"/>
              <a:pPr/>
              <a:t>10</a:t>
            </a:fld>
            <a:endParaRPr lang="en-US"/>
          </a:p>
        </p:txBody>
      </p:sp>
    </p:spTree>
    <p:extLst>
      <p:ext uri="{BB962C8B-B14F-4D97-AF65-F5344CB8AC3E}">
        <p14:creationId xmlns:p14="http://schemas.microsoft.com/office/powerpoint/2010/main" val="78244381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1E35CB3-1955-EF4B-A07F-669D25884C65}" type="slidenum">
              <a:rPr lang="uk-UA"/>
              <a:pPr/>
              <a:t>12</a:t>
            </a:fld>
            <a:endParaRPr lang="uk-UA" dirty="0"/>
          </a:p>
        </p:txBody>
      </p:sp>
    </p:spTree>
    <p:extLst>
      <p:ext uri="{BB962C8B-B14F-4D97-AF65-F5344CB8AC3E}">
        <p14:creationId xmlns:p14="http://schemas.microsoft.com/office/powerpoint/2010/main" val="130035930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7"/>
          <p:cNvSpPr>
            <a:spLocks noGrp="1" noChangeArrowheads="1"/>
          </p:cNvSpPr>
          <p:nvPr>
            <p:ph type="sldNum" sz="quarter" idx="5"/>
          </p:nvPr>
        </p:nvSpPr>
        <p:spPr>
          <a:noFill/>
        </p:spPr>
        <p:txBody>
          <a:bodyPr/>
          <a:lstStyle/>
          <a:p>
            <a:fld id="{9B765B3E-0FD1-4940-BF04-1FB1F7B0E15D}" type="slidenum">
              <a:rPr lang="en-US">
                <a:latin typeface="Arial" pitchFamily="-84" charset="0"/>
                <a:ea typeface="ＭＳ Ｐゴシック" pitchFamily="-84" charset="-128"/>
                <a:cs typeface="ＭＳ Ｐゴシック" pitchFamily="-84" charset="-128"/>
              </a:rPr>
              <a:pPr/>
              <a:t>13</a:t>
            </a:fld>
            <a:endParaRPr lang="en-US">
              <a:latin typeface="Arial" pitchFamily="-84" charset="0"/>
              <a:ea typeface="ＭＳ Ｐゴシック" pitchFamily="-84" charset="-128"/>
              <a:cs typeface="ＭＳ Ｐゴシック" pitchFamily="-84" charset="-128"/>
            </a:endParaRPr>
          </a:p>
        </p:txBody>
      </p:sp>
      <p:sp>
        <p:nvSpPr>
          <p:cNvPr id="45059" name="Rectangle 2"/>
          <p:cNvSpPr>
            <a:spLocks noGrp="1" noRot="1" noChangeAspect="1" noChangeArrowheads="1"/>
          </p:cNvSpPr>
          <p:nvPr>
            <p:ph type="sldImg"/>
          </p:nvPr>
        </p:nvSpPr>
        <p:spPr>
          <a:solidFill>
            <a:srgbClr val="FFFFFF"/>
          </a:solidFill>
          <a:ln/>
        </p:spPr>
      </p:sp>
      <p:sp>
        <p:nvSpPr>
          <p:cNvPr id="45060" name="Rectangle 3"/>
          <p:cNvSpPr>
            <a:spLocks noGrp="1" noChangeArrowheads="1"/>
          </p:cNvSpPr>
          <p:nvPr>
            <p:ph type="body" idx="1"/>
          </p:nvPr>
        </p:nvSpPr>
        <p:spPr>
          <a:solidFill>
            <a:srgbClr val="FFFFFF"/>
          </a:solidFill>
          <a:ln>
            <a:solidFill>
              <a:srgbClr val="000000"/>
            </a:solidFill>
          </a:ln>
        </p:spPr>
        <p:txBody>
          <a:bodyPr/>
          <a:lstStyle/>
          <a:p>
            <a:endParaRPr lang="en-US">
              <a:latin typeface="Arial" pitchFamily="-84" charset="0"/>
              <a:ea typeface="ＭＳ Ｐゴシック" pitchFamily="-84" charset="-128"/>
              <a:cs typeface="ＭＳ Ｐゴシック" pitchFamily="-84" charset="-128"/>
            </a:endParaRPr>
          </a:p>
        </p:txBody>
      </p:sp>
    </p:spTree>
    <p:extLst>
      <p:ext uri="{BB962C8B-B14F-4D97-AF65-F5344CB8AC3E}">
        <p14:creationId xmlns:p14="http://schemas.microsoft.com/office/powerpoint/2010/main" val="73637137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1E35CB3-1955-EF4B-A07F-669D25884C65}" type="slidenum">
              <a:rPr lang="uk-UA"/>
              <a:pPr/>
              <a:t>19</a:t>
            </a:fld>
            <a:endParaRPr lang="uk-UA" dirty="0"/>
          </a:p>
        </p:txBody>
      </p:sp>
    </p:spTree>
    <p:extLst>
      <p:ext uri="{BB962C8B-B14F-4D97-AF65-F5344CB8AC3E}">
        <p14:creationId xmlns:p14="http://schemas.microsoft.com/office/powerpoint/2010/main" val="139692091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657350" y="4464028"/>
            <a:ext cx="6858000" cy="1194650"/>
          </a:xfrm>
        </p:spPr>
        <p:txBody>
          <a:bodyPr wrap="none" anchor="t">
            <a:normAutofit/>
          </a:bodyPr>
          <a:lstStyle>
            <a:lvl1pPr algn="r">
              <a:defRPr sz="7200" b="0" spc="-225">
                <a:gradFill flip="none" rotWithShape="1">
                  <a:gsLst>
                    <a:gs pos="32000">
                      <a:schemeClr val="tx1">
                        <a:lumMod val="89000"/>
                      </a:schemeClr>
                    </a:gs>
                    <a:gs pos="1000">
                      <a:schemeClr val="bg1">
                        <a:lumMod val="41000"/>
                        <a:lumOff val="59000"/>
                      </a:schemeClr>
                    </a:gs>
                    <a:gs pos="100000">
                      <a:schemeClr val="tx2">
                        <a:lumMod val="0"/>
                        <a:lumOff val="100000"/>
                      </a:schemeClr>
                    </a:gs>
                  </a:gsLst>
                  <a:lin ang="8100000" scaled="1"/>
                  <a:tileRect/>
                </a:gradFill>
                <a:effectLst>
                  <a:outerShdw blurRad="469900" dist="342900" dir="5400000" sy="-20000" rotWithShape="0">
                    <a:prstClr val="black">
                      <a:alpha val="66000"/>
                    </a:prstClr>
                  </a:outerShdw>
                </a:effectLst>
                <a:latin typeface="+mj-lt"/>
              </a:defRPr>
            </a:lvl1pPr>
          </a:lstStyle>
          <a:p>
            <a:r>
              <a:rPr lang="en-US" dirty="0"/>
              <a:t>Click to edit Master title style</a:t>
            </a:r>
          </a:p>
        </p:txBody>
      </p:sp>
      <p:sp>
        <p:nvSpPr>
          <p:cNvPr id="3" name="Subtitle 2"/>
          <p:cNvSpPr>
            <a:spLocks noGrp="1"/>
          </p:cNvSpPr>
          <p:nvPr>
            <p:ph type="subTitle" idx="1"/>
          </p:nvPr>
        </p:nvSpPr>
        <p:spPr>
          <a:xfrm>
            <a:off x="1657349" y="3829878"/>
            <a:ext cx="6858000" cy="618523"/>
          </a:xfrm>
        </p:spPr>
        <p:txBody>
          <a:bodyPr anchor="b">
            <a:normAutofit/>
          </a:bodyPr>
          <a:lstStyle>
            <a:lvl1pPr marL="0" indent="0" algn="r">
              <a:buNone/>
              <a:defRPr sz="2400" b="0">
                <a:gradFill flip="none" rotWithShape="1">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tileRect/>
                </a:gradFill>
                <a:latin typeface="+mj-lt"/>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dirty="0"/>
              <a:t>Click to edit Master subtitle style</a:t>
            </a:r>
          </a:p>
        </p:txBody>
      </p:sp>
      <p:sp>
        <p:nvSpPr>
          <p:cNvPr id="7" name="Date Placeholder 6"/>
          <p:cNvSpPr>
            <a:spLocks noGrp="1"/>
          </p:cNvSpPr>
          <p:nvPr>
            <p:ph type="dt" sz="half" idx="10"/>
          </p:nvPr>
        </p:nvSpPr>
        <p:spPr/>
        <p:txBody>
          <a:bodyPr/>
          <a:lstStyle/>
          <a:p>
            <a:endParaRPr lang="en-US" dirty="0"/>
          </a:p>
        </p:txBody>
      </p:sp>
      <p:sp>
        <p:nvSpPr>
          <p:cNvPr id="8" name="Footer Placeholder 7"/>
          <p:cNvSpPr>
            <a:spLocks noGrp="1"/>
          </p:cNvSpPr>
          <p:nvPr>
            <p:ph type="ftr" sz="quarter" idx="11"/>
          </p:nvPr>
        </p:nvSpPr>
        <p:spPr/>
        <p:txBody>
          <a:bodyPr/>
          <a:lstStyle/>
          <a:p>
            <a:r>
              <a:rPr lang="en-US" dirty="0"/>
              <a:t>Clementi/Terrill ACTFL Keys to Planning for Learning 2016</a:t>
            </a:r>
          </a:p>
        </p:txBody>
      </p:sp>
      <p:sp>
        <p:nvSpPr>
          <p:cNvPr id="9" name="Slide Number Placeholder 8"/>
          <p:cNvSpPr>
            <a:spLocks noGrp="1"/>
          </p:cNvSpPr>
          <p:nvPr>
            <p:ph type="sldNum" sz="quarter" idx="12"/>
          </p:nvPr>
        </p:nvSpPr>
        <p:spPr/>
        <p:txBody>
          <a:bodyPr/>
          <a:lstStyle/>
          <a:p>
            <a:fld id="{74C2F60E-34D8-DD42-93FD-7BD7AE432328}" type="slidenum">
              <a:rPr lang="en-US"/>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367161"/>
            <a:ext cx="7886700" cy="819355"/>
          </a:xfrm>
        </p:spPr>
        <p:txBody>
          <a:bodyPr anchor="b"/>
          <a:lstStyle>
            <a:lvl1pPr>
              <a:defRPr sz="2400"/>
            </a:lvl1pPr>
          </a:lstStyle>
          <a:p>
            <a:r>
              <a:rPr lang="en-US" dirty="0"/>
              <a:t>Click to edit Master title style</a:t>
            </a:r>
          </a:p>
        </p:txBody>
      </p:sp>
      <p:sp>
        <p:nvSpPr>
          <p:cNvPr id="3" name="Picture Placeholder 2"/>
          <p:cNvSpPr>
            <a:spLocks noGrp="1" noChangeAspect="1"/>
          </p:cNvSpPr>
          <p:nvPr>
            <p:ph type="pic" idx="1"/>
          </p:nvPr>
        </p:nvSpPr>
        <p:spPr>
          <a:xfrm>
            <a:off x="629841" y="987426"/>
            <a:ext cx="7886700" cy="3379735"/>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dirty="0"/>
              <a:t>Drag picture to placeholder or click icon to add</a:t>
            </a:r>
          </a:p>
        </p:txBody>
      </p:sp>
      <p:sp>
        <p:nvSpPr>
          <p:cNvPr id="4" name="Text Placeholder 3"/>
          <p:cNvSpPr>
            <a:spLocks noGrp="1"/>
          </p:cNvSpPr>
          <p:nvPr>
            <p:ph type="body" sz="half" idx="2"/>
          </p:nvPr>
        </p:nvSpPr>
        <p:spPr>
          <a:xfrm>
            <a:off x="629841" y="5186516"/>
            <a:ext cx="7885509" cy="682472"/>
          </a:xfrm>
        </p:spPr>
        <p:txBody>
          <a:bodyPr/>
          <a:lstStyle>
            <a:lvl1pPr marL="0" indent="0">
              <a:buNone/>
              <a:defRPr sz="1200">
                <a:gradFill>
                  <a:gsLst>
                    <a:gs pos="15000">
                      <a:schemeClr val="tx2"/>
                    </a:gs>
                    <a:gs pos="73000">
                      <a:schemeClr val="tx2">
                        <a:lumMod val="60000"/>
                        <a:lumOff val="40000"/>
                      </a:schemeClr>
                    </a:gs>
                    <a:gs pos="0">
                      <a:schemeClr val="tx1"/>
                    </a:gs>
                    <a:gs pos="100000">
                      <a:schemeClr val="tx2">
                        <a:lumMod val="0"/>
                        <a:lumOff val="100000"/>
                      </a:schemeClr>
                    </a:gs>
                  </a:gsLst>
                  <a:lin ang="16200000" scaled="1"/>
                </a:gra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dirty="0"/>
              <a:t>Click to edit Master text styles</a:t>
            </a:r>
          </a:p>
        </p:txBody>
      </p:sp>
      <p:sp>
        <p:nvSpPr>
          <p:cNvPr id="5" name="Date Placeholder 4"/>
          <p:cNvSpPr>
            <a:spLocks noGrp="1"/>
          </p:cNvSpPr>
          <p:nvPr>
            <p:ph type="dt" sz="half" idx="10"/>
          </p:nvPr>
        </p:nvSpPr>
        <p:spPr/>
        <p:txBody>
          <a:bodyPr/>
          <a:lstStyle/>
          <a:p>
            <a:endParaRPr lang="en-US" sz="1400" dirty="0">
              <a:solidFill>
                <a:schemeClr val="tx2"/>
              </a:solidFill>
            </a:endParaRPr>
          </a:p>
        </p:txBody>
      </p:sp>
      <p:sp>
        <p:nvSpPr>
          <p:cNvPr id="6" name="Footer Placeholder 5"/>
          <p:cNvSpPr>
            <a:spLocks noGrp="1"/>
          </p:cNvSpPr>
          <p:nvPr>
            <p:ph type="ftr" sz="quarter" idx="11"/>
          </p:nvPr>
        </p:nvSpPr>
        <p:spPr/>
        <p:txBody>
          <a:bodyPr/>
          <a:lstStyle/>
          <a:p>
            <a:r>
              <a:rPr lang="en-US" dirty="0"/>
              <a:t>Clementi/Terrill ACTFL Keys to Planning for Learning 2016</a:t>
            </a:r>
          </a:p>
        </p:txBody>
      </p:sp>
      <p:sp>
        <p:nvSpPr>
          <p:cNvPr id="7" name="Slide Number Placeholder 6"/>
          <p:cNvSpPr>
            <a:spLocks noGrp="1"/>
          </p:cNvSpPr>
          <p:nvPr>
            <p:ph type="sldNum" sz="quarter" idx="12"/>
          </p:nvPr>
        </p:nvSpPr>
        <p:spPr/>
        <p:txBody>
          <a:bodyPr/>
          <a:lstStyle/>
          <a:p>
            <a:fld id="{74C2F60E-34D8-DD42-93FD-7BD7AE432328}" type="slidenum">
              <a:rPr lang="en-US"/>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5"/>
            <a:ext cx="7886700" cy="3534344"/>
          </a:xfrm>
        </p:spPr>
        <p:txBody>
          <a:bodyPr anchor="ctr"/>
          <a:lstStyle>
            <a:lvl1pPr>
              <a:defRPr sz="2400"/>
            </a:lvl1pPr>
          </a:lstStyle>
          <a:p>
            <a:r>
              <a:rPr lang="en-US" dirty="0"/>
              <a:t>Click to edit Master title style</a:t>
            </a:r>
          </a:p>
        </p:txBody>
      </p:sp>
      <p:sp>
        <p:nvSpPr>
          <p:cNvPr id="4" name="Text Placeholder 3"/>
          <p:cNvSpPr>
            <a:spLocks noGrp="1"/>
          </p:cNvSpPr>
          <p:nvPr>
            <p:ph type="body" sz="half" idx="2"/>
          </p:nvPr>
        </p:nvSpPr>
        <p:spPr>
          <a:xfrm>
            <a:off x="629841" y="4489399"/>
            <a:ext cx="7885509" cy="1501826"/>
          </a:xfrm>
        </p:spPr>
        <p:txBody>
          <a:bodyPr anchor="ct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dirty="0"/>
              <a:t>Click to edit Master text styles</a:t>
            </a:r>
          </a:p>
        </p:txBody>
      </p:sp>
      <p:sp>
        <p:nvSpPr>
          <p:cNvPr id="5" name="Date Placeholder 4"/>
          <p:cNvSpPr>
            <a:spLocks noGrp="1"/>
          </p:cNvSpPr>
          <p:nvPr>
            <p:ph type="dt" sz="half" idx="10"/>
          </p:nvPr>
        </p:nvSpPr>
        <p:spPr/>
        <p:txBody>
          <a:bodyPr/>
          <a:lstStyle/>
          <a:p>
            <a:endParaRPr lang="en-US" sz="1400" dirty="0">
              <a:solidFill>
                <a:schemeClr val="tx2"/>
              </a:solidFill>
            </a:endParaRPr>
          </a:p>
        </p:txBody>
      </p:sp>
      <p:sp>
        <p:nvSpPr>
          <p:cNvPr id="6" name="Footer Placeholder 5"/>
          <p:cNvSpPr>
            <a:spLocks noGrp="1"/>
          </p:cNvSpPr>
          <p:nvPr>
            <p:ph type="ftr" sz="quarter" idx="11"/>
          </p:nvPr>
        </p:nvSpPr>
        <p:spPr/>
        <p:txBody>
          <a:bodyPr/>
          <a:lstStyle/>
          <a:p>
            <a:r>
              <a:rPr lang="en-US" dirty="0"/>
              <a:t>Clementi/Terrill ACTFL Keys to Planning for Learning 2016</a:t>
            </a:r>
          </a:p>
        </p:txBody>
      </p:sp>
      <p:sp>
        <p:nvSpPr>
          <p:cNvPr id="7" name="Slide Number Placeholder 6"/>
          <p:cNvSpPr>
            <a:spLocks noGrp="1"/>
          </p:cNvSpPr>
          <p:nvPr>
            <p:ph type="sldNum" sz="quarter" idx="12"/>
          </p:nvPr>
        </p:nvSpPr>
        <p:spPr/>
        <p:txBody>
          <a:bodyPr/>
          <a:lstStyle/>
          <a:p>
            <a:fld id="{74C2F60E-34D8-DD42-93FD-7BD7AE432328}" type="slidenum">
              <a:rPr lang="en-US"/>
              <a:pPr/>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084659" y="365125"/>
            <a:ext cx="6977064" cy="2992904"/>
          </a:xfrm>
        </p:spPr>
        <p:txBody>
          <a:bodyPr anchor="ctr"/>
          <a:lstStyle>
            <a:lvl1pPr>
              <a:defRPr sz="3300"/>
            </a:lvl1pPr>
          </a:lstStyle>
          <a:p>
            <a:r>
              <a:rPr lang="en-US" dirty="0"/>
              <a:t>Click to edit Master title style</a:t>
            </a:r>
          </a:p>
        </p:txBody>
      </p:sp>
      <p:sp>
        <p:nvSpPr>
          <p:cNvPr id="12" name="Text Placeholder 3"/>
          <p:cNvSpPr>
            <a:spLocks noGrp="1"/>
          </p:cNvSpPr>
          <p:nvPr>
            <p:ph type="body" sz="half" idx="13"/>
          </p:nvPr>
        </p:nvSpPr>
        <p:spPr>
          <a:xfrm>
            <a:off x="1290484" y="3365557"/>
            <a:ext cx="6564224" cy="548968"/>
          </a:xfrm>
        </p:spPr>
        <p:txBody>
          <a:bodyPr anchor="t">
            <a:normAutofit/>
          </a:bodyPr>
          <a:lstStyle>
            <a:lvl1pPr marL="0" indent="0">
              <a:buNone/>
              <a:defRPr sz="105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dirty="0"/>
              <a:t>Click to edit Master text styles</a:t>
            </a:r>
          </a:p>
        </p:txBody>
      </p:sp>
      <p:sp>
        <p:nvSpPr>
          <p:cNvPr id="4" name="Text Placeholder 3"/>
          <p:cNvSpPr>
            <a:spLocks noGrp="1"/>
          </p:cNvSpPr>
          <p:nvPr>
            <p:ph type="body" sz="half" idx="2"/>
          </p:nvPr>
        </p:nvSpPr>
        <p:spPr>
          <a:xfrm>
            <a:off x="628650" y="4501729"/>
            <a:ext cx="7884318" cy="1489496"/>
          </a:xfrm>
        </p:spPr>
        <p:txBody>
          <a:bodyPr anchor="ctr">
            <a:normAutofit/>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dirty="0"/>
              <a:t>Click to edit Master text styles</a:t>
            </a:r>
          </a:p>
        </p:txBody>
      </p:sp>
      <p:sp>
        <p:nvSpPr>
          <p:cNvPr id="5" name="Date Placeholder 4"/>
          <p:cNvSpPr>
            <a:spLocks noGrp="1"/>
          </p:cNvSpPr>
          <p:nvPr>
            <p:ph type="dt" sz="half" idx="10"/>
          </p:nvPr>
        </p:nvSpPr>
        <p:spPr/>
        <p:txBody>
          <a:bodyPr/>
          <a:lstStyle/>
          <a:p>
            <a:endParaRPr lang="en-US" sz="1400" dirty="0">
              <a:solidFill>
                <a:schemeClr val="tx2"/>
              </a:solidFill>
            </a:endParaRPr>
          </a:p>
        </p:txBody>
      </p:sp>
      <p:sp>
        <p:nvSpPr>
          <p:cNvPr id="6" name="Footer Placeholder 5"/>
          <p:cNvSpPr>
            <a:spLocks noGrp="1"/>
          </p:cNvSpPr>
          <p:nvPr>
            <p:ph type="ftr" sz="quarter" idx="11"/>
          </p:nvPr>
        </p:nvSpPr>
        <p:spPr/>
        <p:txBody>
          <a:bodyPr/>
          <a:lstStyle/>
          <a:p>
            <a:r>
              <a:rPr lang="en-US" dirty="0"/>
              <a:t>Clementi/Terrill ACTFL Keys to Planning for Learning 2016</a:t>
            </a:r>
          </a:p>
        </p:txBody>
      </p:sp>
      <p:sp>
        <p:nvSpPr>
          <p:cNvPr id="7" name="Slide Number Placeholder 6"/>
          <p:cNvSpPr>
            <a:spLocks noGrp="1"/>
          </p:cNvSpPr>
          <p:nvPr>
            <p:ph type="sldNum" sz="quarter" idx="12"/>
          </p:nvPr>
        </p:nvSpPr>
        <p:spPr/>
        <p:txBody>
          <a:bodyPr/>
          <a:lstStyle/>
          <a:p>
            <a:fld id="{74C2F60E-34D8-DD42-93FD-7BD7AE432328}" type="slidenum">
              <a:rPr lang="en-US"/>
              <a:pPr/>
              <a:t>‹#›</a:t>
            </a:fld>
            <a:endParaRPr lang="en-US" dirty="0"/>
          </a:p>
        </p:txBody>
      </p:sp>
      <p:sp>
        <p:nvSpPr>
          <p:cNvPr id="9" name="TextBox 8"/>
          <p:cNvSpPr txBox="1"/>
          <p:nvPr/>
        </p:nvSpPr>
        <p:spPr>
          <a:xfrm>
            <a:off x="833283" y="786824"/>
            <a:ext cx="457200" cy="584776"/>
          </a:xfrm>
          <a:prstGeom prst="rect">
            <a:avLst/>
          </a:prstGeom>
        </p:spPr>
        <p:txBody>
          <a:bodyPr vert="horz" lIns="68580" tIns="34290" rIns="68580" bIns="3429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6000" dirty="0">
                <a:solidFill>
                  <a:schemeClr val="tx1"/>
                </a:solidFill>
                <a:effectLst/>
              </a:rPr>
              <a:t>“</a:t>
            </a:r>
          </a:p>
        </p:txBody>
      </p:sp>
      <p:sp>
        <p:nvSpPr>
          <p:cNvPr id="10" name="TextBox 9"/>
          <p:cNvSpPr txBox="1"/>
          <p:nvPr/>
        </p:nvSpPr>
        <p:spPr>
          <a:xfrm>
            <a:off x="7828359" y="2743200"/>
            <a:ext cx="457200" cy="584776"/>
          </a:xfrm>
          <a:prstGeom prst="rect">
            <a:avLst/>
          </a:prstGeom>
        </p:spPr>
        <p:txBody>
          <a:bodyPr vert="horz" lIns="68580" tIns="34290" rIns="68580" bIns="3429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6000" dirty="0">
                <a:solidFill>
                  <a:schemeClr val="tx1"/>
                </a:solidFill>
                <a:effectLst/>
              </a:rPr>
              <a:t>”</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29841" y="2326968"/>
            <a:ext cx="7886700" cy="2511835"/>
          </a:xfrm>
        </p:spPr>
        <p:txBody>
          <a:bodyPr anchor="b">
            <a:normAutofit/>
          </a:bodyPr>
          <a:lstStyle>
            <a:lvl1pPr>
              <a:defRPr sz="4050"/>
            </a:lvl1pPr>
          </a:lstStyle>
          <a:p>
            <a:r>
              <a:rPr lang="en-US" dirty="0"/>
              <a:t>Click to edit Master title style</a:t>
            </a:r>
          </a:p>
        </p:txBody>
      </p:sp>
      <p:sp>
        <p:nvSpPr>
          <p:cNvPr id="4" name="Text Placeholder 3"/>
          <p:cNvSpPr>
            <a:spLocks noGrp="1"/>
          </p:cNvSpPr>
          <p:nvPr>
            <p:ph type="body" sz="half" idx="2"/>
          </p:nvPr>
        </p:nvSpPr>
        <p:spPr>
          <a:xfrm>
            <a:off x="629841" y="4850581"/>
            <a:ext cx="7885509" cy="1140644"/>
          </a:xfrm>
        </p:spPr>
        <p:txBody>
          <a:bodyPr anchor="t"/>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dirty="0"/>
              <a:t>Click to edit Master text styles</a:t>
            </a:r>
          </a:p>
        </p:txBody>
      </p:sp>
      <p:sp>
        <p:nvSpPr>
          <p:cNvPr id="5" name="Date Placeholder 4"/>
          <p:cNvSpPr>
            <a:spLocks noGrp="1"/>
          </p:cNvSpPr>
          <p:nvPr>
            <p:ph type="dt" sz="half" idx="10"/>
          </p:nvPr>
        </p:nvSpPr>
        <p:spPr/>
        <p:txBody>
          <a:bodyPr/>
          <a:lstStyle/>
          <a:p>
            <a:endParaRPr lang="en-US" sz="1400" dirty="0">
              <a:solidFill>
                <a:schemeClr val="tx2"/>
              </a:solidFill>
            </a:endParaRPr>
          </a:p>
        </p:txBody>
      </p:sp>
      <p:sp>
        <p:nvSpPr>
          <p:cNvPr id="6" name="Footer Placeholder 5"/>
          <p:cNvSpPr>
            <a:spLocks noGrp="1"/>
          </p:cNvSpPr>
          <p:nvPr>
            <p:ph type="ftr" sz="quarter" idx="11"/>
          </p:nvPr>
        </p:nvSpPr>
        <p:spPr/>
        <p:txBody>
          <a:bodyPr/>
          <a:lstStyle/>
          <a:p>
            <a:r>
              <a:rPr lang="en-US" dirty="0"/>
              <a:t>Clementi/Terrill ACTFL Keys to Planning for Learning 2016</a:t>
            </a:r>
          </a:p>
        </p:txBody>
      </p:sp>
      <p:sp>
        <p:nvSpPr>
          <p:cNvPr id="7" name="Slide Number Placeholder 6"/>
          <p:cNvSpPr>
            <a:spLocks noGrp="1"/>
          </p:cNvSpPr>
          <p:nvPr>
            <p:ph type="sldNum" sz="quarter" idx="12"/>
          </p:nvPr>
        </p:nvSpPr>
        <p:spPr/>
        <p:txBody>
          <a:bodyPr/>
          <a:lstStyle/>
          <a:p>
            <a:fld id="{74C2F60E-34D8-DD42-93FD-7BD7AE432328}" type="slidenum">
              <a:rPr lang="en-US"/>
              <a:pPr/>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p:cSld name="3 Column">
    <p:spTree>
      <p:nvGrpSpPr>
        <p:cNvPr id="1" name=""/>
        <p:cNvGrpSpPr/>
        <p:nvPr/>
      </p:nvGrpSpPr>
      <p:grpSpPr>
        <a:xfrm>
          <a:off x="0" y="0"/>
          <a:ext cx="0" cy="0"/>
          <a:chOff x="0" y="0"/>
          <a:chExt cx="0" cy="0"/>
        </a:xfrm>
      </p:grpSpPr>
      <p:sp>
        <p:nvSpPr>
          <p:cNvPr id="15" name="Title 1"/>
          <p:cNvSpPr>
            <a:spLocks noGrp="1"/>
          </p:cNvSpPr>
          <p:nvPr>
            <p:ph type="title"/>
          </p:nvPr>
        </p:nvSpPr>
        <p:spPr>
          <a:xfrm>
            <a:off x="628650" y="365126"/>
            <a:ext cx="7886700" cy="1325563"/>
          </a:xfrm>
        </p:spPr>
        <p:txBody>
          <a:bodyPr/>
          <a:lstStyle/>
          <a:p>
            <a:r>
              <a:rPr lang="en-US" dirty="0"/>
              <a:t>Click to edit Master title style</a:t>
            </a:r>
          </a:p>
        </p:txBody>
      </p:sp>
      <p:sp>
        <p:nvSpPr>
          <p:cNvPr id="7" name="Text Placeholder 2"/>
          <p:cNvSpPr>
            <a:spLocks noGrp="1"/>
          </p:cNvSpPr>
          <p:nvPr>
            <p:ph type="body" idx="1"/>
          </p:nvPr>
        </p:nvSpPr>
        <p:spPr>
          <a:xfrm>
            <a:off x="1002961" y="1885950"/>
            <a:ext cx="2210150" cy="576262"/>
          </a:xfrm>
        </p:spPr>
        <p:txBody>
          <a:bodyPr anchor="b">
            <a:noAutofit/>
          </a:bodyPr>
          <a:lstStyle>
            <a:lvl1pPr marL="0" indent="0">
              <a:buNone/>
              <a:defRPr sz="18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dirty="0"/>
              <a:t>Click to edit Master text styles</a:t>
            </a:r>
          </a:p>
        </p:txBody>
      </p:sp>
      <p:sp>
        <p:nvSpPr>
          <p:cNvPr id="8" name="Text Placeholder 3"/>
          <p:cNvSpPr>
            <a:spLocks noGrp="1"/>
          </p:cNvSpPr>
          <p:nvPr>
            <p:ph type="body" sz="half" idx="15"/>
          </p:nvPr>
        </p:nvSpPr>
        <p:spPr>
          <a:xfrm>
            <a:off x="1017598" y="2571750"/>
            <a:ext cx="2195513" cy="3589338"/>
          </a:xfr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dirty="0"/>
              <a:t>Click to edit Master text styles</a:t>
            </a:r>
          </a:p>
        </p:txBody>
      </p:sp>
      <p:sp>
        <p:nvSpPr>
          <p:cNvPr id="9" name="Text Placeholder 4"/>
          <p:cNvSpPr>
            <a:spLocks noGrp="1"/>
          </p:cNvSpPr>
          <p:nvPr>
            <p:ph type="body" sz="quarter" idx="3"/>
          </p:nvPr>
        </p:nvSpPr>
        <p:spPr>
          <a:xfrm>
            <a:off x="3440996" y="1885950"/>
            <a:ext cx="2202181" cy="576262"/>
          </a:xfrm>
        </p:spPr>
        <p:txBody>
          <a:bodyPr vert="horz" lIns="91440" tIns="45720" rIns="91440" bIns="45720" rtlCol="0" anchor="b">
            <a:noAutofit/>
          </a:bodyPr>
          <a:lstStyle>
            <a:lvl1pPr>
              <a:buNone/>
              <a:defRPr lang="en-US" sz="18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stStyle>
          <a:p>
            <a:pPr marL="0" lvl="0" indent="0">
              <a:buNone/>
            </a:pPr>
            <a:r>
              <a:rPr lang="en-US" dirty="0"/>
              <a:t>Click to edit Master text styles</a:t>
            </a:r>
          </a:p>
        </p:txBody>
      </p:sp>
      <p:sp>
        <p:nvSpPr>
          <p:cNvPr id="10" name="Text Placeholder 3"/>
          <p:cNvSpPr>
            <a:spLocks noGrp="1"/>
          </p:cNvSpPr>
          <p:nvPr>
            <p:ph type="body" sz="half" idx="16"/>
          </p:nvPr>
        </p:nvSpPr>
        <p:spPr>
          <a:xfrm>
            <a:off x="3433081" y="2571750"/>
            <a:ext cx="2210096" cy="3589338"/>
          </a:xfr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dirty="0"/>
              <a:t>Click to edit Master text styles</a:t>
            </a:r>
          </a:p>
        </p:txBody>
      </p:sp>
      <p:sp>
        <p:nvSpPr>
          <p:cNvPr id="11" name="Text Placeholder 4"/>
          <p:cNvSpPr>
            <a:spLocks noGrp="1"/>
          </p:cNvSpPr>
          <p:nvPr>
            <p:ph type="body" sz="quarter" idx="13"/>
          </p:nvPr>
        </p:nvSpPr>
        <p:spPr>
          <a:xfrm>
            <a:off x="5871777" y="1885950"/>
            <a:ext cx="2199085" cy="576262"/>
          </a:xfrm>
        </p:spPr>
        <p:txBody>
          <a:bodyPr vert="horz" lIns="91440" tIns="45720" rIns="91440" bIns="45720" rtlCol="0" anchor="b">
            <a:noAutofit/>
          </a:bodyPr>
          <a:lstStyle>
            <a:lvl1pPr>
              <a:buNone/>
              <a:defRPr lang="en-US" sz="1800" b="0" dirty="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stStyle>
          <a:p>
            <a:pPr marL="0" lvl="0" indent="0">
              <a:buNone/>
            </a:pPr>
            <a:r>
              <a:rPr lang="en-US" dirty="0"/>
              <a:t>Click to edit Master text styles</a:t>
            </a:r>
          </a:p>
        </p:txBody>
      </p:sp>
      <p:sp>
        <p:nvSpPr>
          <p:cNvPr id="12" name="Text Placeholder 3"/>
          <p:cNvSpPr>
            <a:spLocks noGrp="1"/>
          </p:cNvSpPr>
          <p:nvPr>
            <p:ph type="body" sz="half" idx="17"/>
          </p:nvPr>
        </p:nvSpPr>
        <p:spPr>
          <a:xfrm>
            <a:off x="5871777" y="2571750"/>
            <a:ext cx="2199085" cy="3589338"/>
          </a:xfr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dirty="0"/>
              <a:t>Click to edit Master text styles</a:t>
            </a:r>
          </a:p>
        </p:txBody>
      </p:sp>
      <p:sp>
        <p:nvSpPr>
          <p:cNvPr id="3" name="Date Placeholder 2"/>
          <p:cNvSpPr>
            <a:spLocks noGrp="1"/>
          </p:cNvSpPr>
          <p:nvPr>
            <p:ph type="dt" sz="half" idx="10"/>
          </p:nvPr>
        </p:nvSpPr>
        <p:spPr/>
        <p:txBody>
          <a:bodyPr/>
          <a:lstStyle/>
          <a:p>
            <a:endParaRPr lang="en-US" sz="1400" dirty="0">
              <a:solidFill>
                <a:schemeClr val="tx2"/>
              </a:solidFill>
            </a:endParaRPr>
          </a:p>
        </p:txBody>
      </p:sp>
      <p:sp>
        <p:nvSpPr>
          <p:cNvPr id="4" name="Footer Placeholder 3"/>
          <p:cNvSpPr>
            <a:spLocks noGrp="1"/>
          </p:cNvSpPr>
          <p:nvPr>
            <p:ph type="ftr" sz="quarter" idx="11"/>
          </p:nvPr>
        </p:nvSpPr>
        <p:spPr/>
        <p:txBody>
          <a:bodyPr/>
          <a:lstStyle/>
          <a:p>
            <a:r>
              <a:rPr lang="en-US" dirty="0"/>
              <a:t>Clementi/Terrill ACTFL Keys to Planning for Learning 2016</a:t>
            </a:r>
          </a:p>
        </p:txBody>
      </p:sp>
      <p:sp>
        <p:nvSpPr>
          <p:cNvPr id="5" name="Slide Number Placeholder 4"/>
          <p:cNvSpPr>
            <a:spLocks noGrp="1"/>
          </p:cNvSpPr>
          <p:nvPr>
            <p:ph type="sldNum" sz="quarter" idx="12"/>
          </p:nvPr>
        </p:nvSpPr>
        <p:spPr/>
        <p:txBody>
          <a:bodyPr/>
          <a:lstStyle/>
          <a:p>
            <a:fld id="{74C2F60E-34D8-DD42-93FD-7BD7AE432328}" type="slidenum">
              <a:rPr lang="en-US"/>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p:cSld name="3 Picture Column">
    <p:spTree>
      <p:nvGrpSpPr>
        <p:cNvPr id="1" name=""/>
        <p:cNvGrpSpPr/>
        <p:nvPr/>
      </p:nvGrpSpPr>
      <p:grpSpPr>
        <a:xfrm>
          <a:off x="0" y="0"/>
          <a:ext cx="0" cy="0"/>
          <a:chOff x="0" y="0"/>
          <a:chExt cx="0" cy="0"/>
        </a:xfrm>
      </p:grpSpPr>
      <p:sp>
        <p:nvSpPr>
          <p:cNvPr id="30" name="Title 1"/>
          <p:cNvSpPr>
            <a:spLocks noGrp="1"/>
          </p:cNvSpPr>
          <p:nvPr>
            <p:ph type="title"/>
          </p:nvPr>
        </p:nvSpPr>
        <p:spPr>
          <a:xfrm>
            <a:off x="628650" y="365126"/>
            <a:ext cx="7886700" cy="1325563"/>
          </a:xfrm>
        </p:spPr>
        <p:txBody>
          <a:bodyPr/>
          <a:lstStyle/>
          <a:p>
            <a:r>
              <a:rPr lang="en-US" dirty="0"/>
              <a:t>Click to edit Master title style</a:t>
            </a:r>
          </a:p>
        </p:txBody>
      </p:sp>
      <p:sp>
        <p:nvSpPr>
          <p:cNvPr id="19" name="Text Placeholder 2"/>
          <p:cNvSpPr>
            <a:spLocks noGrp="1"/>
          </p:cNvSpPr>
          <p:nvPr>
            <p:ph type="body" idx="1"/>
          </p:nvPr>
        </p:nvSpPr>
        <p:spPr>
          <a:xfrm>
            <a:off x="999064" y="4297503"/>
            <a:ext cx="2205038" cy="576262"/>
          </a:xfrm>
        </p:spPr>
        <p:txBody>
          <a:bodyPr anchor="b">
            <a:noAutofit/>
          </a:bodyPr>
          <a:lstStyle>
            <a:lvl1pPr marL="0" indent="0">
              <a:buNone/>
              <a:defRPr sz="1800" b="0">
                <a:gradFill>
                  <a:gsLst>
                    <a:gs pos="34000">
                      <a:schemeClr val="tx1">
                        <a:lumMod val="93000"/>
                      </a:schemeClr>
                    </a:gs>
                    <a:gs pos="0">
                      <a:schemeClr val="bg1">
                        <a:lumMod val="41000"/>
                        <a:lumOff val="59000"/>
                      </a:schemeClr>
                    </a:gs>
                    <a:gs pos="100000">
                      <a:schemeClr val="tx2">
                        <a:lumMod val="0"/>
                        <a:lumOff val="100000"/>
                      </a:schemeClr>
                    </a:gs>
                  </a:gsLst>
                  <a:lin ang="4800000" scaled="0"/>
                </a:gra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dirty="0"/>
              <a:t>Click to edit Master text styles</a:t>
            </a:r>
          </a:p>
        </p:txBody>
      </p:sp>
      <p:sp>
        <p:nvSpPr>
          <p:cNvPr id="20" name="Picture Placeholder 2"/>
          <p:cNvSpPr>
            <a:spLocks noGrp="1" noChangeAspect="1"/>
          </p:cNvSpPr>
          <p:nvPr>
            <p:ph type="pic" idx="15"/>
          </p:nvPr>
        </p:nvSpPr>
        <p:spPr>
          <a:xfrm>
            <a:off x="999064" y="2256354"/>
            <a:ext cx="2205038"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200"/>
            </a:lvl1pPr>
            <a:lvl2pPr marL="342900" indent="0">
              <a:buNone/>
              <a:defRPr sz="1200"/>
            </a:lvl2pPr>
            <a:lvl3pPr marL="685800" indent="0">
              <a:buNone/>
              <a:defRPr sz="120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r>
              <a:rPr lang="en-US" dirty="0"/>
              <a:t>Drag picture to placeholder or click icon to add</a:t>
            </a:r>
          </a:p>
        </p:txBody>
      </p:sp>
      <p:sp>
        <p:nvSpPr>
          <p:cNvPr id="21" name="Text Placeholder 3"/>
          <p:cNvSpPr>
            <a:spLocks noGrp="1"/>
          </p:cNvSpPr>
          <p:nvPr>
            <p:ph type="body" sz="half" idx="18"/>
          </p:nvPr>
        </p:nvSpPr>
        <p:spPr>
          <a:xfrm>
            <a:off x="999064" y="4873766"/>
            <a:ext cx="2205038" cy="659189"/>
          </a:xfr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dirty="0"/>
              <a:t>Click to edit Master text styles</a:t>
            </a:r>
          </a:p>
        </p:txBody>
      </p:sp>
      <p:sp>
        <p:nvSpPr>
          <p:cNvPr id="22" name="Text Placeholder 4"/>
          <p:cNvSpPr>
            <a:spLocks noGrp="1"/>
          </p:cNvSpPr>
          <p:nvPr>
            <p:ph type="body" sz="quarter" idx="3"/>
          </p:nvPr>
        </p:nvSpPr>
        <p:spPr>
          <a:xfrm>
            <a:off x="3426748" y="4297503"/>
            <a:ext cx="2197894" cy="576262"/>
          </a:xfrm>
        </p:spPr>
        <p:txBody>
          <a:bodyPr anchor="b">
            <a:noAutofit/>
          </a:bodyPr>
          <a:lstStyle>
            <a:lvl1pPr marL="0" indent="0">
              <a:buNone/>
              <a:defRPr sz="1800" b="0">
                <a:gradFill>
                  <a:gsLst>
                    <a:gs pos="34000">
                      <a:schemeClr val="tx1">
                        <a:lumMod val="93000"/>
                      </a:schemeClr>
                    </a:gs>
                    <a:gs pos="0">
                      <a:schemeClr val="bg1">
                        <a:lumMod val="41000"/>
                        <a:lumOff val="59000"/>
                      </a:schemeClr>
                    </a:gs>
                    <a:gs pos="100000">
                      <a:schemeClr val="tx2">
                        <a:lumMod val="0"/>
                        <a:lumOff val="100000"/>
                      </a:schemeClr>
                    </a:gs>
                  </a:gsLst>
                  <a:lin ang="4800000" scaled="0"/>
                </a:gra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dirty="0"/>
              <a:t>Click to edit Master text styles</a:t>
            </a:r>
          </a:p>
        </p:txBody>
      </p:sp>
      <p:sp>
        <p:nvSpPr>
          <p:cNvPr id="23" name="Picture Placeholder 2"/>
          <p:cNvSpPr>
            <a:spLocks noGrp="1" noChangeAspect="1"/>
          </p:cNvSpPr>
          <p:nvPr>
            <p:ph type="pic" idx="21"/>
          </p:nvPr>
        </p:nvSpPr>
        <p:spPr>
          <a:xfrm>
            <a:off x="3426747" y="2256354"/>
            <a:ext cx="2197894"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200"/>
            </a:lvl1pPr>
            <a:lvl2pPr marL="342900" indent="0">
              <a:buNone/>
              <a:defRPr sz="1200"/>
            </a:lvl2pPr>
            <a:lvl3pPr marL="685800" indent="0">
              <a:buNone/>
              <a:defRPr sz="120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r>
              <a:rPr lang="en-US" dirty="0"/>
              <a:t>Drag picture to placeholder or click icon to add</a:t>
            </a:r>
          </a:p>
        </p:txBody>
      </p:sp>
      <p:sp>
        <p:nvSpPr>
          <p:cNvPr id="24" name="Text Placeholder 3"/>
          <p:cNvSpPr>
            <a:spLocks noGrp="1"/>
          </p:cNvSpPr>
          <p:nvPr>
            <p:ph type="body" sz="half" idx="19"/>
          </p:nvPr>
        </p:nvSpPr>
        <p:spPr>
          <a:xfrm>
            <a:off x="3425733" y="4873765"/>
            <a:ext cx="2200805" cy="659189"/>
          </a:xfr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dirty="0"/>
              <a:t>Click to edit Master text styles</a:t>
            </a:r>
          </a:p>
        </p:txBody>
      </p:sp>
      <p:sp>
        <p:nvSpPr>
          <p:cNvPr id="25" name="Text Placeholder 4"/>
          <p:cNvSpPr>
            <a:spLocks noGrp="1"/>
          </p:cNvSpPr>
          <p:nvPr>
            <p:ph type="body" sz="quarter" idx="13"/>
          </p:nvPr>
        </p:nvSpPr>
        <p:spPr>
          <a:xfrm>
            <a:off x="5853242" y="4297503"/>
            <a:ext cx="2199085" cy="576262"/>
          </a:xfrm>
        </p:spPr>
        <p:txBody>
          <a:bodyPr anchor="b">
            <a:noAutofit/>
          </a:bodyPr>
          <a:lstStyle>
            <a:lvl1pPr marL="0" indent="0">
              <a:buNone/>
              <a:defRPr sz="1800" b="0">
                <a:gradFill>
                  <a:gsLst>
                    <a:gs pos="34000">
                      <a:schemeClr val="tx1">
                        <a:lumMod val="93000"/>
                      </a:schemeClr>
                    </a:gs>
                    <a:gs pos="0">
                      <a:schemeClr val="bg1">
                        <a:lumMod val="41000"/>
                        <a:lumOff val="59000"/>
                      </a:schemeClr>
                    </a:gs>
                    <a:gs pos="100000">
                      <a:schemeClr val="tx2">
                        <a:lumMod val="0"/>
                        <a:lumOff val="100000"/>
                      </a:schemeClr>
                    </a:gs>
                  </a:gsLst>
                  <a:lin ang="4800000" scaled="0"/>
                </a:gra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dirty="0"/>
              <a:t>Click to edit Master text styles</a:t>
            </a:r>
          </a:p>
        </p:txBody>
      </p:sp>
      <p:sp>
        <p:nvSpPr>
          <p:cNvPr id="26" name="Picture Placeholder 2"/>
          <p:cNvSpPr>
            <a:spLocks noGrp="1" noChangeAspect="1"/>
          </p:cNvSpPr>
          <p:nvPr>
            <p:ph type="pic" idx="22"/>
          </p:nvPr>
        </p:nvSpPr>
        <p:spPr>
          <a:xfrm>
            <a:off x="5853241" y="2256354"/>
            <a:ext cx="2199085"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200"/>
            </a:lvl1pPr>
            <a:lvl2pPr marL="342900" indent="0">
              <a:buNone/>
              <a:defRPr sz="1200"/>
            </a:lvl2pPr>
            <a:lvl3pPr marL="685800" indent="0">
              <a:buNone/>
              <a:defRPr sz="120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r>
              <a:rPr lang="en-US" dirty="0"/>
              <a:t>Drag picture to placeholder or click icon to add</a:t>
            </a:r>
          </a:p>
        </p:txBody>
      </p:sp>
      <p:sp>
        <p:nvSpPr>
          <p:cNvPr id="27" name="Text Placeholder 3"/>
          <p:cNvSpPr>
            <a:spLocks noGrp="1"/>
          </p:cNvSpPr>
          <p:nvPr>
            <p:ph type="body" sz="half" idx="20"/>
          </p:nvPr>
        </p:nvSpPr>
        <p:spPr>
          <a:xfrm>
            <a:off x="5853148" y="4873763"/>
            <a:ext cx="2201998" cy="659189"/>
          </a:xfr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dirty="0"/>
              <a:t>Click to edit Master text styles</a:t>
            </a:r>
          </a:p>
        </p:txBody>
      </p:sp>
      <p:sp>
        <p:nvSpPr>
          <p:cNvPr id="3" name="Date Placeholder 2"/>
          <p:cNvSpPr>
            <a:spLocks noGrp="1"/>
          </p:cNvSpPr>
          <p:nvPr>
            <p:ph type="dt" sz="half" idx="10"/>
          </p:nvPr>
        </p:nvSpPr>
        <p:spPr/>
        <p:txBody>
          <a:bodyPr/>
          <a:lstStyle/>
          <a:p>
            <a:endParaRPr lang="en-US" sz="1400" dirty="0">
              <a:solidFill>
                <a:schemeClr val="tx2"/>
              </a:solidFill>
            </a:endParaRPr>
          </a:p>
        </p:txBody>
      </p:sp>
      <p:sp>
        <p:nvSpPr>
          <p:cNvPr id="4" name="Footer Placeholder 3"/>
          <p:cNvSpPr>
            <a:spLocks noGrp="1"/>
          </p:cNvSpPr>
          <p:nvPr>
            <p:ph type="ftr" sz="quarter" idx="11"/>
          </p:nvPr>
        </p:nvSpPr>
        <p:spPr/>
        <p:txBody>
          <a:bodyPr/>
          <a:lstStyle/>
          <a:p>
            <a:r>
              <a:rPr lang="en-US" dirty="0"/>
              <a:t>Clementi/Terrill ACTFL Keys to Planning for Learning 2016</a:t>
            </a:r>
          </a:p>
        </p:txBody>
      </p:sp>
      <p:sp>
        <p:nvSpPr>
          <p:cNvPr id="5" name="Slide Number Placeholder 4"/>
          <p:cNvSpPr>
            <a:spLocks noGrp="1"/>
          </p:cNvSpPr>
          <p:nvPr>
            <p:ph type="sldNum" sz="quarter" idx="12"/>
          </p:nvPr>
        </p:nvSpPr>
        <p:spPr/>
        <p:txBody>
          <a:bodyPr/>
          <a:lstStyle/>
          <a:p>
            <a:fld id="{74C2F60E-34D8-DD42-93FD-7BD7AE432328}" type="slidenum">
              <a:rPr lang="en-US"/>
              <a:pPr/>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Vertical Text Placeholder 2"/>
          <p:cNvSpPr>
            <a:spLocks noGrp="1"/>
          </p:cNvSpPr>
          <p:nvPr>
            <p:ph type="body" orient="vert" idx="1"/>
          </p:nvPr>
        </p:nvSpPr>
        <p:spPr/>
        <p:txBody>
          <a:bodyPr vert="eaVert"/>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r>
              <a:rPr lang="en-US" dirty="0"/>
              <a:t>Clementi/Terrill ACTFL Keys to Planning for Learning 2016</a:t>
            </a:r>
          </a:p>
        </p:txBody>
      </p:sp>
      <p:sp>
        <p:nvSpPr>
          <p:cNvPr id="6" name="Slide Number Placeholder 5"/>
          <p:cNvSpPr>
            <a:spLocks noGrp="1"/>
          </p:cNvSpPr>
          <p:nvPr>
            <p:ph type="sldNum" sz="quarter" idx="12"/>
          </p:nvPr>
        </p:nvSpPr>
        <p:spPr/>
        <p:txBody>
          <a:bodyPr/>
          <a:lstStyle/>
          <a:p>
            <a:fld id="{74C2F60E-34D8-DD42-93FD-7BD7AE432328}" type="slidenum">
              <a:rPr lang="en-US"/>
              <a:pPr/>
              <a:t>‹#›</a:t>
            </a:fld>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dirty="0"/>
              <a:t>Click to edit Master title style</a:t>
            </a:r>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r>
              <a:rPr lang="en-US" dirty="0"/>
              <a:t>Clementi/Terrill ACTFL Keys to Planning for Learning 2016</a:t>
            </a:r>
          </a:p>
        </p:txBody>
      </p:sp>
      <p:sp>
        <p:nvSpPr>
          <p:cNvPr id="6" name="Slide Number Placeholder 5"/>
          <p:cNvSpPr>
            <a:spLocks noGrp="1"/>
          </p:cNvSpPr>
          <p:nvPr>
            <p:ph type="sldNum" sz="quarter" idx="12"/>
          </p:nvPr>
        </p:nvSpPr>
        <p:spPr/>
        <p:txBody>
          <a:bodyPr/>
          <a:lstStyle/>
          <a:p>
            <a:fld id="{74C2F60E-34D8-DD42-93FD-7BD7AE432328}" type="slidenum">
              <a:rPr lang="en-US"/>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8"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r>
              <a:rPr lang="en-US" dirty="0"/>
              <a:t>Clementi/Terrill ACTFL Keys to Planning for Learning 2016</a:t>
            </a:r>
          </a:p>
        </p:txBody>
      </p:sp>
      <p:sp>
        <p:nvSpPr>
          <p:cNvPr id="6" name="Slide Number Placeholder 5"/>
          <p:cNvSpPr>
            <a:spLocks noGrp="1"/>
          </p:cNvSpPr>
          <p:nvPr>
            <p:ph type="sldNum" sz="quarter" idx="12"/>
          </p:nvPr>
        </p:nvSpPr>
        <p:spPr/>
        <p:txBody>
          <a:bodyPr/>
          <a:lstStyle/>
          <a:p>
            <a:fld id="{74C2F60E-34D8-DD42-93FD-7BD7AE432328}" type="slidenum">
              <a:rPr lang="en-US"/>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7" name="Title 1"/>
          <p:cNvSpPr>
            <a:spLocks noGrp="1"/>
          </p:cNvSpPr>
          <p:nvPr>
            <p:ph type="ctrTitle"/>
          </p:nvPr>
        </p:nvSpPr>
        <p:spPr>
          <a:xfrm>
            <a:off x="640899" y="4464028"/>
            <a:ext cx="6858000" cy="1194650"/>
          </a:xfrm>
        </p:spPr>
        <p:txBody>
          <a:bodyPr wrap="none" anchor="t">
            <a:normAutofit/>
          </a:bodyPr>
          <a:lstStyle>
            <a:lvl1pPr algn="l">
              <a:defRPr sz="7200" b="0" spc="-225">
                <a:gradFill flip="none" rotWithShape="1">
                  <a:gsLst>
                    <a:gs pos="32000">
                      <a:schemeClr val="tx1">
                        <a:lumMod val="89000"/>
                      </a:schemeClr>
                    </a:gs>
                    <a:gs pos="0">
                      <a:schemeClr val="bg1">
                        <a:lumMod val="47000"/>
                        <a:lumOff val="53000"/>
                      </a:schemeClr>
                    </a:gs>
                    <a:gs pos="100000">
                      <a:schemeClr val="tx2">
                        <a:lumMod val="0"/>
                        <a:lumOff val="100000"/>
                      </a:schemeClr>
                    </a:gs>
                  </a:gsLst>
                  <a:lin ang="8100000" scaled="1"/>
                  <a:tileRect/>
                </a:gradFill>
                <a:effectLst>
                  <a:outerShdw blurRad="469900" dist="342900" dir="5400000" sy="-20000" rotWithShape="0">
                    <a:prstClr val="black">
                      <a:alpha val="66000"/>
                    </a:prstClr>
                  </a:outerShdw>
                </a:effectLst>
                <a:latin typeface="+mj-lt"/>
              </a:defRPr>
            </a:lvl1pPr>
          </a:lstStyle>
          <a:p>
            <a:r>
              <a:rPr lang="en-US" dirty="0"/>
              <a:t>Click to edit Master title style</a:t>
            </a:r>
          </a:p>
        </p:txBody>
      </p:sp>
      <p:sp>
        <p:nvSpPr>
          <p:cNvPr id="8" name="Subtitle 2"/>
          <p:cNvSpPr>
            <a:spLocks noGrp="1"/>
          </p:cNvSpPr>
          <p:nvPr>
            <p:ph type="subTitle" idx="1"/>
          </p:nvPr>
        </p:nvSpPr>
        <p:spPr>
          <a:xfrm>
            <a:off x="640899" y="3829878"/>
            <a:ext cx="6858000" cy="617822"/>
          </a:xfrm>
        </p:spPr>
        <p:txBody>
          <a:bodyPr anchor="b">
            <a:normAutofit/>
          </a:bodyPr>
          <a:lstStyle>
            <a:lvl1pPr marL="0" indent="0" algn="l">
              <a:buNone/>
              <a:defRPr sz="2400" b="0">
                <a:gradFill flip="none" rotWithShape="1">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tileRect/>
                </a:gradFill>
                <a:latin typeface="+mj-lt"/>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dirty="0"/>
              <a:t>Click to edit Master subtitle style</a:t>
            </a:r>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r>
              <a:rPr lang="en-US" dirty="0"/>
              <a:t>Clementi/Terrill ACTFL Keys to Planning for Learning 2016</a:t>
            </a:r>
          </a:p>
        </p:txBody>
      </p:sp>
      <p:sp>
        <p:nvSpPr>
          <p:cNvPr id="6" name="Slide Number Placeholder 5"/>
          <p:cNvSpPr>
            <a:spLocks noGrp="1"/>
          </p:cNvSpPr>
          <p:nvPr>
            <p:ph type="sldNum" sz="quarter" idx="12"/>
          </p:nvPr>
        </p:nvSpPr>
        <p:spPr/>
        <p:txBody>
          <a:bodyPr/>
          <a:lstStyle/>
          <a:p>
            <a:fld id="{74C2F60E-34D8-DD42-93FD-7BD7AE432328}" type="slidenum">
              <a:rPr lang="en-US"/>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sz="half" idx="1"/>
          </p:nvPr>
        </p:nvSpPr>
        <p:spPr>
          <a:xfrm>
            <a:off x="840000" y="1825625"/>
            <a:ext cx="3768912" cy="435133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739880" y="1825625"/>
            <a:ext cx="3775470" cy="435133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r>
              <a:rPr lang="en-US" dirty="0"/>
              <a:t>Clementi/Terrill ACTFL Keys to Planning for Learning 2016</a:t>
            </a:r>
          </a:p>
        </p:txBody>
      </p:sp>
      <p:sp>
        <p:nvSpPr>
          <p:cNvPr id="7" name="Slide Number Placeholder 6"/>
          <p:cNvSpPr>
            <a:spLocks noGrp="1"/>
          </p:cNvSpPr>
          <p:nvPr>
            <p:ph type="sldNum" sz="quarter" idx="12"/>
          </p:nvPr>
        </p:nvSpPr>
        <p:spPr/>
        <p:txBody>
          <a:bodyPr/>
          <a:lstStyle/>
          <a:p>
            <a:fld id="{74C2F60E-34D8-DD42-93FD-7BD7AE432328}" type="slidenum">
              <a:rPr lang="en-US"/>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dirty="0"/>
              <a:t>Click to edit Master title style</a:t>
            </a:r>
          </a:p>
        </p:txBody>
      </p:sp>
      <p:sp>
        <p:nvSpPr>
          <p:cNvPr id="3" name="Text Placeholder 2"/>
          <p:cNvSpPr>
            <a:spLocks noGrp="1"/>
          </p:cNvSpPr>
          <p:nvPr>
            <p:ph type="body" idx="1"/>
          </p:nvPr>
        </p:nvSpPr>
        <p:spPr>
          <a:xfrm>
            <a:off x="840000" y="1681163"/>
            <a:ext cx="3768912" cy="823912"/>
          </a:xfrm>
        </p:spPr>
        <p:txBody>
          <a:bodyPr anchor="b">
            <a:normAutofit/>
          </a:bodyPr>
          <a:lstStyle>
            <a:lvl1pPr marL="0" indent="0">
              <a:buNone/>
              <a:defRPr sz="20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dirty="0"/>
              <a:t>Click to edit Master text styles</a:t>
            </a:r>
          </a:p>
        </p:txBody>
      </p:sp>
      <p:sp>
        <p:nvSpPr>
          <p:cNvPr id="4" name="Content Placeholder 3"/>
          <p:cNvSpPr>
            <a:spLocks noGrp="1"/>
          </p:cNvSpPr>
          <p:nvPr>
            <p:ph sz="half" idx="2"/>
          </p:nvPr>
        </p:nvSpPr>
        <p:spPr>
          <a:xfrm>
            <a:off x="840000" y="2505075"/>
            <a:ext cx="3768912" cy="368458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739880" y="1681163"/>
            <a:ext cx="3776661" cy="823912"/>
          </a:xfrm>
        </p:spPr>
        <p:txBody>
          <a:bodyPr vert="horz" lIns="91440" tIns="45720" rIns="91440" bIns="45720" rtlCol="0" anchor="b">
            <a:normAutofit/>
          </a:bodyPr>
          <a:lstStyle>
            <a:lvl1pPr>
              <a:buNone/>
              <a:defRPr lang="en-US" sz="20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stStyle>
          <a:p>
            <a:pPr marL="0" lvl="0" indent="0">
              <a:buNone/>
            </a:pPr>
            <a:r>
              <a:rPr lang="en-US" dirty="0"/>
              <a:t>Click to edit Master text styles</a:t>
            </a:r>
          </a:p>
        </p:txBody>
      </p:sp>
      <p:sp>
        <p:nvSpPr>
          <p:cNvPr id="6" name="Content Placeholder 5"/>
          <p:cNvSpPr>
            <a:spLocks noGrp="1"/>
          </p:cNvSpPr>
          <p:nvPr>
            <p:ph sz="quarter" idx="4"/>
          </p:nvPr>
        </p:nvSpPr>
        <p:spPr>
          <a:xfrm>
            <a:off x="4739880" y="2505075"/>
            <a:ext cx="3776661" cy="368458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Date Placeholder 6"/>
          <p:cNvSpPr>
            <a:spLocks noGrp="1"/>
          </p:cNvSpPr>
          <p:nvPr>
            <p:ph type="dt" sz="half" idx="10"/>
          </p:nvPr>
        </p:nvSpPr>
        <p:spPr/>
        <p:txBody>
          <a:bodyPr/>
          <a:lstStyle/>
          <a:p>
            <a:endParaRPr lang="en-US" dirty="0"/>
          </a:p>
        </p:txBody>
      </p:sp>
      <p:sp>
        <p:nvSpPr>
          <p:cNvPr id="8" name="Footer Placeholder 7"/>
          <p:cNvSpPr>
            <a:spLocks noGrp="1"/>
          </p:cNvSpPr>
          <p:nvPr>
            <p:ph type="ftr" sz="quarter" idx="11"/>
          </p:nvPr>
        </p:nvSpPr>
        <p:spPr/>
        <p:txBody>
          <a:bodyPr/>
          <a:lstStyle/>
          <a:p>
            <a:r>
              <a:rPr lang="en-US" dirty="0"/>
              <a:t>Clementi/Terrill ACTFL Keys to Planning for Learning 2016</a:t>
            </a:r>
          </a:p>
        </p:txBody>
      </p:sp>
      <p:sp>
        <p:nvSpPr>
          <p:cNvPr id="9" name="Slide Number Placeholder 8"/>
          <p:cNvSpPr>
            <a:spLocks noGrp="1"/>
          </p:cNvSpPr>
          <p:nvPr>
            <p:ph type="sldNum" sz="quarter" idx="12"/>
          </p:nvPr>
        </p:nvSpPr>
        <p:spPr/>
        <p:txBody>
          <a:bodyPr/>
          <a:lstStyle/>
          <a:p>
            <a:fld id="{74C2F60E-34D8-DD42-93FD-7BD7AE432328}" type="slidenum">
              <a:rPr lang="en-US"/>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Date Placeholder 2"/>
          <p:cNvSpPr>
            <a:spLocks noGrp="1"/>
          </p:cNvSpPr>
          <p:nvPr>
            <p:ph type="dt" sz="half" idx="10"/>
          </p:nvPr>
        </p:nvSpPr>
        <p:spPr/>
        <p:txBody>
          <a:bodyPr/>
          <a:lstStyle/>
          <a:p>
            <a:endParaRPr lang="en-US" dirty="0"/>
          </a:p>
        </p:txBody>
      </p:sp>
      <p:sp>
        <p:nvSpPr>
          <p:cNvPr id="4" name="Footer Placeholder 3"/>
          <p:cNvSpPr>
            <a:spLocks noGrp="1"/>
          </p:cNvSpPr>
          <p:nvPr>
            <p:ph type="ftr" sz="quarter" idx="11"/>
          </p:nvPr>
        </p:nvSpPr>
        <p:spPr/>
        <p:txBody>
          <a:bodyPr/>
          <a:lstStyle/>
          <a:p>
            <a:r>
              <a:rPr lang="en-US" dirty="0"/>
              <a:t>Clementi/Terrill ACTFL Keys to Planning for Learning 2016</a:t>
            </a:r>
          </a:p>
        </p:txBody>
      </p:sp>
      <p:sp>
        <p:nvSpPr>
          <p:cNvPr id="5" name="Slide Number Placeholder 4"/>
          <p:cNvSpPr>
            <a:spLocks noGrp="1"/>
          </p:cNvSpPr>
          <p:nvPr>
            <p:ph type="sldNum" sz="quarter" idx="12"/>
          </p:nvPr>
        </p:nvSpPr>
        <p:spPr/>
        <p:txBody>
          <a:bodyPr/>
          <a:lstStyle/>
          <a:p>
            <a:fld id="{74C2F60E-34D8-DD42-93FD-7BD7AE432328}" type="slidenum">
              <a:rPr lang="en-US"/>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dirty="0"/>
          </a:p>
        </p:txBody>
      </p:sp>
      <p:sp>
        <p:nvSpPr>
          <p:cNvPr id="3" name="Footer Placeholder 2"/>
          <p:cNvSpPr>
            <a:spLocks noGrp="1"/>
          </p:cNvSpPr>
          <p:nvPr>
            <p:ph type="ftr" sz="quarter" idx="11"/>
          </p:nvPr>
        </p:nvSpPr>
        <p:spPr/>
        <p:txBody>
          <a:bodyPr/>
          <a:lstStyle/>
          <a:p>
            <a:r>
              <a:rPr lang="en-US" dirty="0"/>
              <a:t>Clementi/Terrill ACTFL Keys to Planning for Learning 2016</a:t>
            </a:r>
          </a:p>
        </p:txBody>
      </p:sp>
      <p:sp>
        <p:nvSpPr>
          <p:cNvPr id="4" name="Slide Number Placeholder 3"/>
          <p:cNvSpPr>
            <a:spLocks noGrp="1"/>
          </p:cNvSpPr>
          <p:nvPr>
            <p:ph type="sldNum" sz="quarter" idx="12"/>
          </p:nvPr>
        </p:nvSpPr>
        <p:spPr/>
        <p:txBody>
          <a:bodyPr/>
          <a:lstStyle/>
          <a:p>
            <a:fld id="{74C2F60E-34D8-DD42-93FD-7BD7AE432328}" type="slidenum">
              <a:rPr lang="en-US"/>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dirty="0"/>
              <a:t>Click to edit Master title style</a:t>
            </a:r>
          </a:p>
        </p:txBody>
      </p:sp>
      <p:sp>
        <p:nvSpPr>
          <p:cNvPr id="3" name="Content Placeholder 2"/>
          <p:cNvSpPr>
            <a:spLocks noGrp="1"/>
          </p:cNvSpPr>
          <p:nvPr>
            <p:ph idx="1"/>
          </p:nvPr>
        </p:nvSpPr>
        <p:spPr>
          <a:xfrm>
            <a:off x="3887391" y="987426"/>
            <a:ext cx="4629150" cy="4873625"/>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p:nvPr>
        </p:nvSpPr>
        <p:spPr>
          <a:xfrm>
            <a:off x="840000" y="2057400"/>
            <a:ext cx="2739019" cy="3811588"/>
          </a:xfrm>
        </p:spPr>
        <p:txBody>
          <a:bodyPr>
            <a:normAutofit/>
          </a:bodyPr>
          <a:lstStyle>
            <a:lvl1pPr marL="0" indent="0">
              <a:buNone/>
              <a:defRPr sz="1400">
                <a:gradFill>
                  <a:gsLst>
                    <a:gs pos="15000">
                      <a:schemeClr val="tx2"/>
                    </a:gs>
                    <a:gs pos="73000">
                      <a:schemeClr val="tx2">
                        <a:lumMod val="60000"/>
                        <a:lumOff val="40000"/>
                      </a:schemeClr>
                    </a:gs>
                    <a:gs pos="0">
                      <a:schemeClr val="tx1"/>
                    </a:gs>
                    <a:gs pos="100000">
                      <a:schemeClr val="tx2">
                        <a:lumMod val="0"/>
                        <a:lumOff val="100000"/>
                      </a:schemeClr>
                    </a:gs>
                  </a:gsLst>
                  <a:lin ang="16200000" scaled="1"/>
                </a:gra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dirty="0"/>
              <a:t>Click to edit Master text styles</a:t>
            </a:r>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r>
              <a:rPr lang="en-US" dirty="0"/>
              <a:t>Clementi/Terrill ACTFL Keys to Planning for Learning 2016</a:t>
            </a:r>
          </a:p>
        </p:txBody>
      </p:sp>
      <p:sp>
        <p:nvSpPr>
          <p:cNvPr id="7" name="Slide Number Placeholder 6"/>
          <p:cNvSpPr>
            <a:spLocks noGrp="1"/>
          </p:cNvSpPr>
          <p:nvPr>
            <p:ph type="sldNum" sz="quarter" idx="12"/>
          </p:nvPr>
        </p:nvSpPr>
        <p:spPr/>
        <p:txBody>
          <a:bodyPr/>
          <a:lstStyle/>
          <a:p>
            <a:fld id="{74C2F60E-34D8-DD42-93FD-7BD7AE432328}" type="slidenum">
              <a:rPr lang="en-US"/>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dirty="0"/>
              <a:t>Click to edit Master title style</a:t>
            </a:r>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dirty="0"/>
              <a:t>Drag picture to placeholder or click icon to add</a:t>
            </a:r>
          </a:p>
        </p:txBody>
      </p:sp>
      <p:sp>
        <p:nvSpPr>
          <p:cNvPr id="4" name="Text Placeholder 3"/>
          <p:cNvSpPr>
            <a:spLocks noGrp="1"/>
          </p:cNvSpPr>
          <p:nvPr>
            <p:ph type="body" sz="half" idx="2"/>
          </p:nvPr>
        </p:nvSpPr>
        <p:spPr>
          <a:xfrm>
            <a:off x="840000" y="2057400"/>
            <a:ext cx="2739019" cy="3811588"/>
          </a:xfrm>
        </p:spPr>
        <p:txBody>
          <a:bodyPr>
            <a:normAutofit/>
          </a:bodyPr>
          <a:lstStyle>
            <a:lvl1pPr marL="0" indent="0">
              <a:buNone/>
              <a:defRPr sz="1400">
                <a:gradFill>
                  <a:gsLst>
                    <a:gs pos="15000">
                      <a:schemeClr val="tx2"/>
                    </a:gs>
                    <a:gs pos="73000">
                      <a:schemeClr val="tx2">
                        <a:lumMod val="60000"/>
                        <a:lumOff val="40000"/>
                      </a:schemeClr>
                    </a:gs>
                    <a:gs pos="0">
                      <a:schemeClr val="tx1"/>
                    </a:gs>
                    <a:gs pos="100000">
                      <a:schemeClr val="tx2">
                        <a:lumMod val="0"/>
                        <a:lumOff val="100000"/>
                      </a:schemeClr>
                    </a:gs>
                  </a:gsLst>
                  <a:lin ang="16200000" scaled="1"/>
                </a:gra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dirty="0"/>
              <a:t>Click to edit Master text styles</a:t>
            </a:r>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r>
              <a:rPr lang="en-US" dirty="0"/>
              <a:t>Clementi/Terrill ACTFL Keys to Planning for Learning 2016</a:t>
            </a:r>
          </a:p>
        </p:txBody>
      </p:sp>
      <p:sp>
        <p:nvSpPr>
          <p:cNvPr id="7" name="Slide Number Placeholder 6"/>
          <p:cNvSpPr>
            <a:spLocks noGrp="1"/>
          </p:cNvSpPr>
          <p:nvPr>
            <p:ph type="sldNum" sz="quarter" idx="12"/>
          </p:nvPr>
        </p:nvSpPr>
        <p:spPr/>
        <p:txBody>
          <a:bodyPr/>
          <a:lstStyle/>
          <a:p>
            <a:fld id="{74C2F60E-34D8-DD42-93FD-7BD7AE432328}" type="slidenum">
              <a:rPr lang="en-US"/>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slideLayout" Target="../slideLayouts/slideLayout16.xml"/><Relationship Id="rId17" Type="http://schemas.openxmlformats.org/officeDocument/2006/relationships/slideLayout" Target="../slideLayouts/slideLayout17.xml"/><Relationship Id="rId18" Type="http://schemas.openxmlformats.org/officeDocument/2006/relationships/theme" Target="../theme/theme1.xml"/><Relationship Id="rId19" Type="http://schemas.openxmlformats.org/officeDocument/2006/relationships/image" Target="../media/image1.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9">
            <a:lum/>
          </a:blip>
          <a:srcRect/>
          <a:stretch>
            <a:fillRect l="-17000" r="-17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840000" y="1825625"/>
            <a:ext cx="767535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gradFill flip="none" rotWithShape="1">
                  <a:gsLst>
                    <a:gs pos="28000">
                      <a:schemeClr val="tx1">
                        <a:lumMod val="93000"/>
                      </a:schemeClr>
                    </a:gs>
                    <a:gs pos="0">
                      <a:schemeClr val="bg1">
                        <a:lumMod val="38000"/>
                        <a:lumOff val="62000"/>
                      </a:schemeClr>
                    </a:gs>
                    <a:gs pos="100000">
                      <a:schemeClr val="tx2">
                        <a:lumMod val="0"/>
                        <a:lumOff val="100000"/>
                      </a:schemeClr>
                    </a:gs>
                  </a:gsLst>
                  <a:lin ang="5400000" scaled="1"/>
                  <a:tileRect/>
                </a:gradFill>
              </a:defRPr>
            </a:lvl1pPr>
          </a:lstStyle>
          <a:p>
            <a:endParaRPr lang="en-US" sz="1400" dirty="0">
              <a:solidFill>
                <a:schemeClr val="tx2"/>
              </a:solidFill>
            </a:endParaRP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gradFill flip="none" rotWithShape="1">
                  <a:gsLst>
                    <a:gs pos="28000">
                      <a:schemeClr val="tx1">
                        <a:lumMod val="93000"/>
                      </a:schemeClr>
                    </a:gs>
                    <a:gs pos="0">
                      <a:schemeClr val="bg1">
                        <a:lumMod val="38000"/>
                        <a:lumOff val="62000"/>
                      </a:schemeClr>
                    </a:gs>
                    <a:gs pos="100000">
                      <a:schemeClr val="tx2">
                        <a:lumMod val="0"/>
                        <a:lumOff val="100000"/>
                      </a:schemeClr>
                    </a:gs>
                  </a:gsLst>
                  <a:lin ang="5400000" scaled="1"/>
                  <a:tileRect/>
                </a:gradFill>
              </a:defRPr>
            </a:lvl1pPr>
          </a:lstStyle>
          <a:p>
            <a:r>
              <a:rPr lang="en-US" dirty="0"/>
              <a:t>Clementi/Terrill ACTFL Keys to Planning for Learning 2016</a:t>
            </a: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gradFill flip="none" rotWithShape="1">
                  <a:gsLst>
                    <a:gs pos="28000">
                      <a:schemeClr val="tx1">
                        <a:lumMod val="93000"/>
                      </a:schemeClr>
                    </a:gs>
                    <a:gs pos="0">
                      <a:schemeClr val="bg1">
                        <a:lumMod val="38000"/>
                        <a:lumOff val="62000"/>
                      </a:schemeClr>
                    </a:gs>
                    <a:gs pos="100000">
                      <a:schemeClr val="tx2">
                        <a:lumMod val="0"/>
                        <a:lumOff val="100000"/>
                      </a:schemeClr>
                    </a:gs>
                  </a:gsLst>
                  <a:lin ang="5400000" scaled="1"/>
                  <a:tileRect/>
                </a:gradFill>
              </a:defRPr>
            </a:lvl1pPr>
          </a:lstStyle>
          <a:p>
            <a:fld id="{74C2F60E-34D8-DD42-93FD-7BD7AE432328}" type="slidenum">
              <a:rPr lang="en-US"/>
              <a:pPr/>
              <a:t>‹#›</a:t>
            </a:fld>
            <a:endParaRPr lang="en-US" dirty="0"/>
          </a:p>
        </p:txBody>
      </p:sp>
    </p:spTree>
    <p:extLst>
      <p:ext uri="{BB962C8B-B14F-4D97-AF65-F5344CB8AC3E}">
        <p14:creationId xmlns:p14="http://schemas.microsoft.com/office/powerpoint/2010/main" val="1240876824"/>
      </p:ext>
    </p:extLst>
  </p:cSld>
  <p:clrMap bg1="dk1" tx1="lt1" bg2="dk2" tx2="lt2" accent1="accent1" accent2="accent2" accent3="accent3" accent4="accent4" accent5="accent5" accent6="accent6" hlink="hlink" folHlink="folHlink"/>
  <p:sldLayoutIdLst>
    <p:sldLayoutId id="2147483765" r:id="rId1"/>
    <p:sldLayoutId id="2147483766" r:id="rId2"/>
    <p:sldLayoutId id="2147483767" r:id="rId3"/>
    <p:sldLayoutId id="2147483768" r:id="rId4"/>
    <p:sldLayoutId id="2147483769" r:id="rId5"/>
    <p:sldLayoutId id="2147483770" r:id="rId6"/>
    <p:sldLayoutId id="2147483771" r:id="rId7"/>
    <p:sldLayoutId id="2147483772" r:id="rId8"/>
    <p:sldLayoutId id="2147483773" r:id="rId9"/>
    <p:sldLayoutId id="2147483774" r:id="rId10"/>
    <p:sldLayoutId id="2147483775" r:id="rId11"/>
    <p:sldLayoutId id="2147483776" r:id="rId12"/>
    <p:sldLayoutId id="2147483777" r:id="rId13"/>
    <p:sldLayoutId id="2147483778" r:id="rId14"/>
    <p:sldLayoutId id="2147483779" r:id="rId15"/>
    <p:sldLayoutId id="2147483780" r:id="rId16"/>
    <p:sldLayoutId id="2147483781" r:id="rId17"/>
  </p:sldLayoutIdLst>
  <p:hf hdr="0" ftr="0" dt="0"/>
  <p:txStyles>
    <p:titleStyle>
      <a:lvl1pPr algn="l" defTabSz="685800" rtl="0" eaLnBrk="1" latinLnBrk="0" hangingPunct="1">
        <a:lnSpc>
          <a:spcPct val="90000"/>
        </a:lnSpc>
        <a:spcBef>
          <a:spcPct val="0"/>
        </a:spcBef>
        <a:buNone/>
        <a:defRPr sz="4400" b="0" kern="1200">
          <a:gradFill flip="none" rotWithShape="1">
            <a:gsLst>
              <a:gs pos="28000">
                <a:schemeClr val="tx1">
                  <a:lumMod val="93000"/>
                </a:schemeClr>
              </a:gs>
              <a:gs pos="0">
                <a:schemeClr val="bg1">
                  <a:lumMod val="25000"/>
                  <a:lumOff val="75000"/>
                </a:schemeClr>
              </a:gs>
              <a:gs pos="100000">
                <a:schemeClr val="tx2">
                  <a:lumMod val="0"/>
                  <a:lumOff val="100000"/>
                </a:schemeClr>
              </a:gs>
            </a:gsLst>
            <a:lin ang="4800000" scaled="0"/>
            <a:tileRect/>
          </a:gra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20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6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 Id="rId3" Type="http://schemas.openxmlformats.org/officeDocument/2006/relationships/image" Target="../media/image2.tiff"/></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4.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5.tiff"/></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8.xml"/><Relationship Id="rId3" Type="http://schemas.openxmlformats.org/officeDocument/2006/relationships/image" Target="../media/image16.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3.emf"/></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7.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8.tiff"/></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4.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png"/></Relationships>
</file>

<file path=ppt/slides/_rels/slide7.xml.rels><?xml version="1.0" encoding="UTF-8" standalone="yes"?>
<Relationships xmlns="http://schemas.openxmlformats.org/package/2006/relationships"><Relationship Id="rId3" Type="http://schemas.openxmlformats.org/officeDocument/2006/relationships/image" Target="../media/image8.jpg"/><Relationship Id="rId4" Type="http://schemas.openxmlformats.org/officeDocument/2006/relationships/image" Target="../media/image9.jpg"/><Relationship Id="rId5" Type="http://schemas.openxmlformats.org/officeDocument/2006/relationships/image" Target="../media/image10.tiff"/><Relationship Id="rId6" Type="http://schemas.openxmlformats.org/officeDocument/2006/relationships/image" Target="../media/image11.tiff"/><Relationship Id="rId7" Type="http://schemas.openxmlformats.org/officeDocument/2006/relationships/image" Target="../media/image12.png"/><Relationship Id="rId1" Type="http://schemas.openxmlformats.org/officeDocument/2006/relationships/slideLayout" Target="../slideLayouts/slideLayout2.xml"/><Relationship Id="rId2" Type="http://schemas.openxmlformats.org/officeDocument/2006/relationships/image" Target="../media/image7.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13.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tx1"/>
                </a:solidFill>
              </a:rPr>
              <a:t>Processing Questions – Level 1</a:t>
            </a:r>
          </a:p>
        </p:txBody>
      </p:sp>
      <p:sp>
        <p:nvSpPr>
          <p:cNvPr id="3" name="Content Placeholder 2"/>
          <p:cNvSpPr>
            <a:spLocks noGrp="1"/>
          </p:cNvSpPr>
          <p:nvPr>
            <p:ph idx="1"/>
          </p:nvPr>
        </p:nvSpPr>
        <p:spPr>
          <a:xfrm>
            <a:off x="2851904" y="1902192"/>
            <a:ext cx="6065227" cy="4242655"/>
          </a:xfrm>
        </p:spPr>
        <p:txBody>
          <a:bodyPr/>
          <a:lstStyle/>
          <a:p>
            <a:pPr marL="457200" lvl="0" indent="-457200">
              <a:buFont typeface="+mj-lt"/>
              <a:buAutoNum type="arabicPeriod"/>
            </a:pPr>
            <a:r>
              <a:rPr lang="en-US" i="1"/>
              <a:t>How confident are you that a large majority of students met the goals of the course? </a:t>
            </a:r>
            <a:endParaRPr lang="en-US"/>
          </a:p>
          <a:p>
            <a:pPr marL="457200" lvl="0" indent="-457200">
              <a:buFont typeface="+mj-lt"/>
              <a:buAutoNum type="arabicPeriod"/>
            </a:pPr>
            <a:r>
              <a:rPr lang="en-US" i="1"/>
              <a:t>What about pacing – too fast/too slow?  Amount of vocabulary? Number of units?</a:t>
            </a:r>
            <a:endParaRPr lang="en-US"/>
          </a:p>
          <a:p>
            <a:pPr marL="457200" lvl="0" indent="-457200">
              <a:buFont typeface="+mj-lt"/>
              <a:buAutoNum type="arabicPeriod"/>
            </a:pPr>
            <a:r>
              <a:rPr lang="en-US" i="1"/>
              <a:t>Quality of assessments?</a:t>
            </a:r>
          </a:p>
          <a:p>
            <a:pPr marL="457200" lvl="0" indent="-457200">
              <a:buFont typeface="+mj-lt"/>
              <a:buAutoNum type="arabicPeriod"/>
            </a:pPr>
            <a:r>
              <a:rPr lang="en-US" i="1"/>
              <a:t>How did the implementation of level 1 impact level 2 development? Does  anything need to be adapted prior to implementation based on lessons learned?</a:t>
            </a:r>
          </a:p>
          <a:p>
            <a:pPr marL="457200" lvl="0" indent="-457200">
              <a:buFont typeface="+mj-lt"/>
              <a:buAutoNum type="arabicPeriod"/>
            </a:pPr>
            <a:r>
              <a:rPr lang="en-US" i="1"/>
              <a:t>Are there separate issues for Heritage? Are heritage being “tracked” to AP?</a:t>
            </a:r>
          </a:p>
          <a:p>
            <a:pPr marL="457200" lvl="0" indent="-457200">
              <a:buFont typeface="+mj-lt"/>
              <a:buAutoNum type="arabicPeriod"/>
            </a:pPr>
            <a:endParaRPr lang="en-US"/>
          </a:p>
        </p:txBody>
      </p:sp>
      <p:pic>
        <p:nvPicPr>
          <p:cNvPr id="7" name="Picture 6"/>
          <p:cNvPicPr>
            <a:picLocks noChangeAspect="1"/>
          </p:cNvPicPr>
          <p:nvPr/>
        </p:nvPicPr>
        <p:blipFill>
          <a:blip r:embed="rId3"/>
          <a:stretch>
            <a:fillRect/>
          </a:stretch>
        </p:blipFill>
        <p:spPr>
          <a:xfrm>
            <a:off x="334600" y="2170192"/>
            <a:ext cx="2362200" cy="3441700"/>
          </a:xfrm>
          <a:prstGeom prst="rect">
            <a:avLst/>
          </a:prstGeom>
        </p:spPr>
      </p:pic>
      <p:sp>
        <p:nvSpPr>
          <p:cNvPr id="4" name="Slide Number Placeholder 3"/>
          <p:cNvSpPr>
            <a:spLocks noGrp="1"/>
          </p:cNvSpPr>
          <p:nvPr>
            <p:ph type="sldNum" sz="quarter" idx="12"/>
          </p:nvPr>
        </p:nvSpPr>
        <p:spPr/>
        <p:txBody>
          <a:bodyPr/>
          <a:lstStyle/>
          <a:p>
            <a:fld id="{74C2F60E-34D8-DD42-93FD-7BD7AE432328}" type="slidenum">
              <a:rPr lang="en-US"/>
              <a:pPr/>
              <a:t>1</a:t>
            </a:fld>
            <a:endParaRPr lang="en-US" dirty="0"/>
          </a:p>
        </p:txBody>
      </p:sp>
    </p:spTree>
    <p:extLst>
      <p:ext uri="{BB962C8B-B14F-4D97-AF65-F5344CB8AC3E}">
        <p14:creationId xmlns:p14="http://schemas.microsoft.com/office/powerpoint/2010/main" val="83083753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329247" y="47625"/>
            <a:ext cx="7886700" cy="1325563"/>
          </a:xfrm>
        </p:spPr>
        <p:txBody>
          <a:bodyPr/>
          <a:lstStyle/>
          <a:p>
            <a:r>
              <a:rPr lang="en-US" dirty="0" smtClean="0"/>
              <a:t>Connections</a:t>
            </a:r>
            <a:endParaRPr lang="en-US" dirty="0"/>
          </a:p>
        </p:txBody>
      </p:sp>
      <p:graphicFrame>
        <p:nvGraphicFramePr>
          <p:cNvPr id="4" name="Content Placeholder 3"/>
          <p:cNvGraphicFramePr>
            <a:graphicFrameLocks noGrp="1"/>
          </p:cNvGraphicFramePr>
          <p:nvPr>
            <p:ph idx="4294967295"/>
            <p:extLst>
              <p:ext uri="{D42A27DB-BD31-4B8C-83A1-F6EECF244321}">
                <p14:modId xmlns:p14="http://schemas.microsoft.com/office/powerpoint/2010/main" val="1270531777"/>
              </p:ext>
            </p:extLst>
          </p:nvPr>
        </p:nvGraphicFramePr>
        <p:xfrm>
          <a:off x="548283" y="1116239"/>
          <a:ext cx="8186104" cy="3139440"/>
        </p:xfrm>
        <a:graphic>
          <a:graphicData uri="http://schemas.openxmlformats.org/drawingml/2006/table">
            <a:tbl>
              <a:tblPr firstRow="1" bandRow="1">
                <a:tableStyleId>{5C22544A-7EE6-4342-B048-85BDC9FD1C3A}</a:tableStyleId>
              </a:tblPr>
              <a:tblGrid>
                <a:gridCol w="4093052"/>
                <a:gridCol w="4093052"/>
              </a:tblGrid>
              <a:tr h="627360">
                <a:tc>
                  <a:txBody>
                    <a:bodyPr/>
                    <a:lstStyle/>
                    <a:p>
                      <a:pPr algn="ctr"/>
                      <a:r>
                        <a:rPr lang="en-US" sz="2000" dirty="0" smtClean="0"/>
                        <a:t>Making Connections</a:t>
                      </a:r>
                      <a:endParaRPr lang="en-US" sz="2000" dirty="0"/>
                    </a:p>
                  </a:txBody>
                  <a:tcPr marL="68580" marR="68580" anchor="ctr"/>
                </a:tc>
                <a:tc>
                  <a:txBody>
                    <a:bodyPr/>
                    <a:lstStyle/>
                    <a:p>
                      <a:pPr algn="ctr"/>
                      <a:r>
                        <a:rPr lang="en-US" sz="2000" dirty="0" smtClean="0"/>
                        <a:t>Acquiring Information and Diverse</a:t>
                      </a:r>
                      <a:r>
                        <a:rPr lang="en-US" sz="2000" baseline="0" dirty="0" smtClean="0"/>
                        <a:t> Perspectives</a:t>
                      </a:r>
                      <a:endParaRPr lang="en-US" sz="2000" dirty="0"/>
                    </a:p>
                  </a:txBody>
                  <a:tcPr marL="68580" marR="68580"/>
                </a:tc>
              </a:tr>
              <a:tr h="1991184">
                <a:tc>
                  <a:txBody>
                    <a:bodyPr/>
                    <a:lstStyle/>
                    <a:p>
                      <a:pPr marL="0" marR="0">
                        <a:spcBef>
                          <a:spcPts val="0"/>
                        </a:spcBef>
                        <a:spcAft>
                          <a:spcPts val="0"/>
                        </a:spcAft>
                      </a:pPr>
                      <a:r>
                        <a:rPr lang="en-US" sz="2000" b="1">
                          <a:solidFill>
                            <a:srgbClr val="000000"/>
                          </a:solidFill>
                          <a:effectLst/>
                          <a:latin typeface="+mn-lt"/>
                          <a:ea typeface="Cambria" charset="0"/>
                          <a:cs typeface="Cambria" charset="0"/>
                        </a:rPr>
                        <a:t>Social Studies:</a:t>
                      </a:r>
                      <a:r>
                        <a:rPr lang="en-US" sz="2000">
                          <a:solidFill>
                            <a:srgbClr val="000000"/>
                          </a:solidFill>
                          <a:effectLst/>
                          <a:latin typeface="+mn-lt"/>
                          <a:ea typeface="Cambria" charset="0"/>
                          <a:cs typeface="Cambria" charset="0"/>
                        </a:rPr>
                        <a:t>  World cultures – historic places, artifacts, location of places on a map, timelines</a:t>
                      </a:r>
                    </a:p>
                    <a:p>
                      <a:pPr marL="0" marR="0">
                        <a:spcBef>
                          <a:spcPts val="0"/>
                        </a:spcBef>
                        <a:spcAft>
                          <a:spcPts val="0"/>
                        </a:spcAft>
                      </a:pPr>
                      <a:endParaRPr lang="en-US" sz="2000" b="1">
                        <a:solidFill>
                          <a:srgbClr val="000000"/>
                        </a:solidFill>
                        <a:effectLst/>
                        <a:latin typeface="+mn-lt"/>
                        <a:ea typeface="Cambria" charset="0"/>
                        <a:cs typeface="Cambria" charset="0"/>
                      </a:endParaRPr>
                    </a:p>
                    <a:p>
                      <a:pPr marL="0" marR="0">
                        <a:spcBef>
                          <a:spcPts val="0"/>
                        </a:spcBef>
                        <a:spcAft>
                          <a:spcPts val="0"/>
                        </a:spcAft>
                      </a:pPr>
                      <a:r>
                        <a:rPr lang="en-US" sz="2000" b="1">
                          <a:solidFill>
                            <a:srgbClr val="000000"/>
                          </a:solidFill>
                          <a:effectLst/>
                          <a:latin typeface="+mn-lt"/>
                          <a:ea typeface="Cambria" charset="0"/>
                          <a:cs typeface="Cambria" charset="0"/>
                        </a:rPr>
                        <a:t>Art History/Humanities</a:t>
                      </a:r>
                      <a:r>
                        <a:rPr lang="en-US" sz="2000">
                          <a:solidFill>
                            <a:srgbClr val="000000"/>
                          </a:solidFill>
                          <a:effectLst/>
                          <a:latin typeface="+mn-lt"/>
                          <a:ea typeface="Cambria" charset="0"/>
                          <a:cs typeface="Cambria" charset="0"/>
                        </a:rPr>
                        <a:t> – architecture, design across time</a:t>
                      </a:r>
                    </a:p>
                  </a:txBody>
                  <a:tcPr marL="68580" marR="68580" marT="0" marB="0"/>
                </a:tc>
                <a:tc>
                  <a:txBody>
                    <a:bodyPr/>
                    <a:lstStyle/>
                    <a:p>
                      <a:pPr marL="0" marR="0">
                        <a:spcBef>
                          <a:spcPts val="0"/>
                        </a:spcBef>
                        <a:spcAft>
                          <a:spcPts val="0"/>
                        </a:spcAft>
                      </a:pPr>
                      <a:r>
                        <a:rPr lang="en-US" sz="2000">
                          <a:solidFill>
                            <a:srgbClr val="000000"/>
                          </a:solidFill>
                          <a:effectLst/>
                          <a:latin typeface="+mn-lt"/>
                          <a:ea typeface="Cambria" charset="0"/>
                          <a:cs typeface="Cambria" charset="0"/>
                        </a:rPr>
                        <a:t>Websites about historic places from target culture with explanations of the importance of the places to the target culture</a:t>
                      </a:r>
                    </a:p>
                    <a:p>
                      <a:pPr marL="0" marR="0">
                        <a:spcBef>
                          <a:spcPts val="0"/>
                        </a:spcBef>
                        <a:spcAft>
                          <a:spcPts val="0"/>
                        </a:spcAft>
                      </a:pPr>
                      <a:r>
                        <a:rPr lang="en-US" sz="2000">
                          <a:solidFill>
                            <a:srgbClr val="000000"/>
                          </a:solidFill>
                          <a:effectLst/>
                          <a:latin typeface="+mn-lt"/>
                          <a:ea typeface="Cambria" charset="0"/>
                          <a:cs typeface="Cambria" charset="0"/>
                        </a:rPr>
                        <a:t> </a:t>
                      </a:r>
                    </a:p>
                    <a:p>
                      <a:pPr marL="0" marR="0">
                        <a:spcBef>
                          <a:spcPts val="0"/>
                        </a:spcBef>
                        <a:spcAft>
                          <a:spcPts val="0"/>
                        </a:spcAft>
                      </a:pPr>
                      <a:r>
                        <a:rPr lang="en-US" sz="2000">
                          <a:solidFill>
                            <a:srgbClr val="000000"/>
                          </a:solidFill>
                          <a:effectLst/>
                          <a:latin typeface="+mn-lt"/>
                          <a:ea typeface="Cambria" charset="0"/>
                          <a:cs typeface="Cambria" charset="0"/>
                        </a:rPr>
                        <a:t>Timelines: historical, contemporary to compare events across time and cultures</a:t>
                      </a:r>
                    </a:p>
                  </a:txBody>
                  <a:tcPr marL="68580" marR="68580" marT="0" marB="0"/>
                </a:tc>
              </a:tr>
            </a:tbl>
          </a:graphicData>
        </a:graphic>
      </p:graphicFrame>
      <p:sp>
        <p:nvSpPr>
          <p:cNvPr id="5" name="TextBox 4"/>
          <p:cNvSpPr txBox="1"/>
          <p:nvPr/>
        </p:nvSpPr>
        <p:spPr>
          <a:xfrm>
            <a:off x="329247" y="4500703"/>
            <a:ext cx="8624176" cy="1938992"/>
          </a:xfrm>
          <a:prstGeom prst="rect">
            <a:avLst/>
          </a:prstGeom>
          <a:noFill/>
        </p:spPr>
        <p:txBody>
          <a:bodyPr wrap="square" rtlCol="0">
            <a:spAutoFit/>
          </a:bodyPr>
          <a:lstStyle/>
          <a:p>
            <a:r>
              <a:rPr lang="en-US" sz="2000" b="1" dirty="0" smtClean="0">
                <a:solidFill>
                  <a:schemeClr val="accent6"/>
                </a:solidFill>
              </a:rPr>
              <a:t>Making Connections:  </a:t>
            </a:r>
            <a:r>
              <a:rPr lang="en-US" sz="2000" dirty="0" smtClean="0"/>
              <a:t>Learners build, reinforce, and expand their knowledge of other disciplines while using the language to think critically and creatively to solve problems.</a:t>
            </a:r>
            <a:endParaRPr lang="en-US" sz="2000" dirty="0">
              <a:solidFill>
                <a:srgbClr val="1F497D"/>
              </a:solidFill>
            </a:endParaRPr>
          </a:p>
          <a:p>
            <a:r>
              <a:rPr lang="en-US" sz="2000" b="1" dirty="0" smtClean="0">
                <a:solidFill>
                  <a:schemeClr val="accent6"/>
                </a:solidFill>
              </a:rPr>
              <a:t>Acquiring Information and Diverse Perspectives:  </a:t>
            </a:r>
            <a:r>
              <a:rPr lang="en-US" sz="2000" dirty="0" smtClean="0"/>
              <a:t>Learners acquire information and access diverse perspectives that are available through the language and its culture.</a:t>
            </a:r>
            <a:endParaRPr lang="en-US" sz="2000" dirty="0"/>
          </a:p>
        </p:txBody>
      </p:sp>
      <p:sp>
        <p:nvSpPr>
          <p:cNvPr id="3" name="Slide Number Placeholder 2"/>
          <p:cNvSpPr>
            <a:spLocks noGrp="1"/>
          </p:cNvSpPr>
          <p:nvPr>
            <p:ph type="sldNum" sz="quarter" idx="12"/>
          </p:nvPr>
        </p:nvSpPr>
        <p:spPr/>
        <p:txBody>
          <a:bodyPr/>
          <a:lstStyle/>
          <a:p>
            <a:fld id="{74C2F60E-34D8-DD42-93FD-7BD7AE432328}" type="slidenum">
              <a:rPr lang="en-US"/>
              <a:pPr/>
              <a:t>10</a:t>
            </a:fld>
            <a:endParaRPr lang="en-US" dirty="0"/>
          </a:p>
        </p:txBody>
      </p:sp>
    </p:spTree>
    <p:extLst>
      <p:ext uri="{BB962C8B-B14F-4D97-AF65-F5344CB8AC3E}">
        <p14:creationId xmlns:p14="http://schemas.microsoft.com/office/powerpoint/2010/main" val="178963755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516672" y="228600"/>
            <a:ext cx="8153400" cy="990600"/>
          </a:xfrm>
        </p:spPr>
        <p:txBody>
          <a:bodyPr/>
          <a:lstStyle/>
          <a:p>
            <a:r>
              <a:rPr lang="en-US" dirty="0" smtClean="0"/>
              <a:t>Comparisons</a:t>
            </a:r>
            <a:endParaRPr lang="en-US" dirty="0"/>
          </a:p>
        </p:txBody>
      </p:sp>
      <p:graphicFrame>
        <p:nvGraphicFramePr>
          <p:cNvPr id="4" name="Content Placeholder 3"/>
          <p:cNvGraphicFramePr>
            <a:graphicFrameLocks noGrp="1"/>
          </p:cNvGraphicFramePr>
          <p:nvPr>
            <p:ph idx="4294967295"/>
            <p:extLst>
              <p:ext uri="{D42A27DB-BD31-4B8C-83A1-F6EECF244321}">
                <p14:modId xmlns:p14="http://schemas.microsoft.com/office/powerpoint/2010/main" val="374620117"/>
              </p:ext>
            </p:extLst>
          </p:nvPr>
        </p:nvGraphicFramePr>
        <p:xfrm>
          <a:off x="516672" y="1716985"/>
          <a:ext cx="8058160" cy="1615440"/>
        </p:xfrm>
        <a:graphic>
          <a:graphicData uri="http://schemas.openxmlformats.org/drawingml/2006/table">
            <a:tbl>
              <a:tblPr firstRow="1" bandRow="1">
                <a:tableStyleId>{5C22544A-7EE6-4342-B048-85BDC9FD1C3A}</a:tableStyleId>
              </a:tblPr>
              <a:tblGrid>
                <a:gridCol w="4029080"/>
                <a:gridCol w="4029080"/>
              </a:tblGrid>
              <a:tr h="389932">
                <a:tc>
                  <a:txBody>
                    <a:bodyPr/>
                    <a:lstStyle/>
                    <a:p>
                      <a:pPr algn="ctr"/>
                      <a:r>
                        <a:rPr lang="en-US" sz="2000" dirty="0" smtClean="0"/>
                        <a:t>Language Comparisons</a:t>
                      </a:r>
                      <a:endParaRPr lang="en-US" sz="2000" dirty="0"/>
                    </a:p>
                  </a:txBody>
                  <a:tcPr marL="68580" marR="68580"/>
                </a:tc>
                <a:tc>
                  <a:txBody>
                    <a:bodyPr/>
                    <a:lstStyle/>
                    <a:p>
                      <a:pPr algn="ctr"/>
                      <a:r>
                        <a:rPr lang="en-US" sz="2000" dirty="0" smtClean="0"/>
                        <a:t>Cultural Comparisons</a:t>
                      </a:r>
                      <a:endParaRPr lang="en-US" sz="2000" dirty="0"/>
                    </a:p>
                  </a:txBody>
                  <a:tcPr marL="68580" marR="68580"/>
                </a:tc>
              </a:tr>
              <a:tr h="364936">
                <a:tc>
                  <a:txBody>
                    <a:bodyPr/>
                    <a:lstStyle/>
                    <a:p>
                      <a:pPr marL="342900" marR="0" indent="-342900">
                        <a:spcBef>
                          <a:spcPts val="0"/>
                        </a:spcBef>
                        <a:spcAft>
                          <a:spcPts val="0"/>
                        </a:spcAft>
                        <a:buFont typeface="Arial" charset="0"/>
                        <a:buChar char="•"/>
                      </a:pPr>
                      <a:r>
                        <a:rPr lang="fr-FR" sz="2000">
                          <a:solidFill>
                            <a:srgbClr val="000000"/>
                          </a:solidFill>
                          <a:effectLst/>
                          <a:latin typeface="+mn-lt"/>
                          <a:ea typeface="Cambria" charset="0"/>
                          <a:cs typeface="Cambria" charset="0"/>
                        </a:rPr>
                        <a:t>Vieille ville</a:t>
                      </a:r>
                    </a:p>
                    <a:p>
                      <a:pPr marL="342900" marR="0" indent="-342900">
                        <a:spcBef>
                          <a:spcPts val="0"/>
                        </a:spcBef>
                        <a:spcAft>
                          <a:spcPts val="0"/>
                        </a:spcAft>
                        <a:buFont typeface="Arial" charset="0"/>
                        <a:buChar char="•"/>
                      </a:pPr>
                      <a:r>
                        <a:rPr lang="fr-FR" sz="2000">
                          <a:solidFill>
                            <a:srgbClr val="000000"/>
                          </a:solidFill>
                          <a:effectLst/>
                          <a:latin typeface="+mn-lt"/>
                          <a:ea typeface="Cambria" charset="0"/>
                          <a:cs typeface="Cambria" charset="0"/>
                        </a:rPr>
                        <a:t>ancient, vieux</a:t>
                      </a:r>
                      <a:endParaRPr lang="en-US" sz="2000">
                        <a:solidFill>
                          <a:srgbClr val="000000"/>
                        </a:solidFill>
                        <a:effectLst/>
                        <a:latin typeface="+mn-lt"/>
                        <a:ea typeface="Cambria" charset="0"/>
                        <a:cs typeface="Cambria" charset="0"/>
                      </a:endParaRPr>
                    </a:p>
                    <a:p>
                      <a:pPr marL="342900" marR="0" indent="-342900">
                        <a:spcBef>
                          <a:spcPts val="0"/>
                        </a:spcBef>
                        <a:spcAft>
                          <a:spcPts val="0"/>
                        </a:spcAft>
                        <a:buFont typeface="Arial" charset="0"/>
                        <a:buChar char="•"/>
                      </a:pPr>
                      <a:r>
                        <a:rPr lang="fr-FR" sz="2000">
                          <a:solidFill>
                            <a:srgbClr val="000000"/>
                          </a:solidFill>
                          <a:effectLst/>
                          <a:latin typeface="+mn-lt"/>
                          <a:ea typeface="Cambria" charset="0"/>
                          <a:cs typeface="Cambria" charset="0"/>
                        </a:rPr>
                        <a:t>Les remparts</a:t>
                      </a:r>
                      <a:endParaRPr lang="en-US" sz="2000">
                        <a:solidFill>
                          <a:srgbClr val="000000"/>
                        </a:solidFill>
                        <a:effectLst/>
                        <a:latin typeface="+mn-lt"/>
                        <a:ea typeface="Cambria" charset="0"/>
                        <a:cs typeface="Cambria" charset="0"/>
                      </a:endParaRPr>
                    </a:p>
                    <a:p>
                      <a:pPr marL="342900" marR="0" indent="-342900">
                        <a:spcBef>
                          <a:spcPts val="0"/>
                        </a:spcBef>
                        <a:spcAft>
                          <a:spcPts val="0"/>
                        </a:spcAft>
                        <a:buFont typeface="Arial" charset="0"/>
                        <a:buChar char="•"/>
                      </a:pPr>
                      <a:r>
                        <a:rPr lang="en-US" sz="2000">
                          <a:solidFill>
                            <a:srgbClr val="000000"/>
                          </a:solidFill>
                          <a:effectLst/>
                          <a:latin typeface="+mn-lt"/>
                          <a:ea typeface="Cambria" charset="0"/>
                          <a:cs typeface="Cambria" charset="0"/>
                        </a:rPr>
                        <a:t>Histoire</a:t>
                      </a:r>
                    </a:p>
                  </a:txBody>
                  <a:tcPr marL="68580" marR="68580" marT="0" marB="0"/>
                </a:tc>
                <a:tc>
                  <a:txBody>
                    <a:bodyPr/>
                    <a:lstStyle/>
                    <a:p>
                      <a:pPr marL="342900" marR="0" indent="-342900">
                        <a:spcBef>
                          <a:spcPts val="0"/>
                        </a:spcBef>
                        <a:spcAft>
                          <a:spcPts val="0"/>
                        </a:spcAft>
                        <a:buFont typeface="Arial" charset="0"/>
                        <a:buChar char="•"/>
                      </a:pPr>
                      <a:r>
                        <a:rPr lang="en-US" sz="2000">
                          <a:solidFill>
                            <a:srgbClr val="000000"/>
                          </a:solidFill>
                          <a:effectLst/>
                          <a:latin typeface="+mn-lt"/>
                          <a:ea typeface="Cambria" charset="0"/>
                          <a:cs typeface="Cambria" charset="0"/>
                        </a:rPr>
                        <a:t>Visiting historic places as a family weekend activity</a:t>
                      </a:r>
                    </a:p>
                    <a:p>
                      <a:pPr marL="342900" marR="0" indent="-342900">
                        <a:spcBef>
                          <a:spcPts val="0"/>
                        </a:spcBef>
                        <a:spcAft>
                          <a:spcPts val="0"/>
                        </a:spcAft>
                        <a:buFont typeface="Arial" charset="0"/>
                        <a:buChar char="•"/>
                      </a:pPr>
                      <a:r>
                        <a:rPr lang="en-US" sz="2000">
                          <a:solidFill>
                            <a:srgbClr val="000000"/>
                          </a:solidFill>
                          <a:effectLst/>
                          <a:latin typeface="+mn-lt"/>
                          <a:ea typeface="Cambria" charset="0"/>
                          <a:cs typeface="Cambria" charset="0"/>
                        </a:rPr>
                        <a:t>Appreciation of old and new constructions</a:t>
                      </a:r>
                    </a:p>
                  </a:txBody>
                  <a:tcPr marL="68580" marR="68580" marT="0" marB="0"/>
                </a:tc>
              </a:tr>
            </a:tbl>
          </a:graphicData>
        </a:graphic>
      </p:graphicFrame>
      <p:sp>
        <p:nvSpPr>
          <p:cNvPr id="5" name="TextBox 4"/>
          <p:cNvSpPr txBox="1"/>
          <p:nvPr/>
        </p:nvSpPr>
        <p:spPr>
          <a:xfrm>
            <a:off x="458597" y="3736755"/>
            <a:ext cx="8348805" cy="2246769"/>
          </a:xfrm>
          <a:prstGeom prst="rect">
            <a:avLst/>
          </a:prstGeom>
          <a:noFill/>
        </p:spPr>
        <p:txBody>
          <a:bodyPr wrap="square" rtlCol="0">
            <a:spAutoFit/>
          </a:bodyPr>
          <a:lstStyle/>
          <a:p>
            <a:r>
              <a:rPr lang="en-US" sz="2000" b="1" dirty="0" smtClean="0">
                <a:solidFill>
                  <a:schemeClr val="accent6"/>
                </a:solidFill>
              </a:rPr>
              <a:t>Language Comparisons:  </a:t>
            </a:r>
            <a:r>
              <a:rPr lang="en-US" sz="2000" dirty="0" smtClean="0"/>
              <a:t>Learners use the language of study to investigate, explain, and reflect on the nature of language through comparisons of the language studied and their own.</a:t>
            </a:r>
          </a:p>
          <a:p>
            <a:endParaRPr lang="en-US" sz="2000" dirty="0">
              <a:solidFill>
                <a:schemeClr val="accent6"/>
              </a:solidFill>
            </a:endParaRPr>
          </a:p>
          <a:p>
            <a:r>
              <a:rPr lang="en-US" sz="2000" b="1" dirty="0" smtClean="0">
                <a:solidFill>
                  <a:schemeClr val="accent6"/>
                </a:solidFill>
              </a:rPr>
              <a:t>Cultural Comparisons:  </a:t>
            </a:r>
            <a:r>
              <a:rPr lang="en-US" sz="2000" dirty="0" smtClean="0"/>
              <a:t>Learners use the language of study to investigate, explain, and reflect on the concept of culture through comparisons of the cultures studied and their own.</a:t>
            </a:r>
            <a:endParaRPr lang="en-US" sz="2000" dirty="0"/>
          </a:p>
        </p:txBody>
      </p:sp>
      <p:sp>
        <p:nvSpPr>
          <p:cNvPr id="3" name="Slide Number Placeholder 2"/>
          <p:cNvSpPr>
            <a:spLocks noGrp="1"/>
          </p:cNvSpPr>
          <p:nvPr>
            <p:ph type="sldNum" sz="quarter" idx="12"/>
          </p:nvPr>
        </p:nvSpPr>
        <p:spPr/>
        <p:txBody>
          <a:bodyPr/>
          <a:lstStyle/>
          <a:p>
            <a:fld id="{74C2F60E-34D8-DD42-93FD-7BD7AE432328}" type="slidenum">
              <a:rPr lang="en-US"/>
              <a:pPr/>
              <a:t>11</a:t>
            </a:fld>
            <a:endParaRPr lang="en-US" dirty="0"/>
          </a:p>
        </p:txBody>
      </p:sp>
    </p:spTree>
    <p:extLst>
      <p:ext uri="{BB962C8B-B14F-4D97-AF65-F5344CB8AC3E}">
        <p14:creationId xmlns:p14="http://schemas.microsoft.com/office/powerpoint/2010/main" val="73352092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Communities</a:t>
            </a:r>
            <a:endParaRPr lang="en-US" dirty="0"/>
          </a:p>
        </p:txBody>
      </p:sp>
      <p:graphicFrame>
        <p:nvGraphicFramePr>
          <p:cNvPr id="4" name="Content Placeholder 3"/>
          <p:cNvGraphicFramePr>
            <a:graphicFrameLocks noGrp="1"/>
          </p:cNvGraphicFramePr>
          <p:nvPr>
            <p:ph idx="4294967295"/>
            <p:extLst>
              <p:ext uri="{D42A27DB-BD31-4B8C-83A1-F6EECF244321}">
                <p14:modId xmlns:p14="http://schemas.microsoft.com/office/powerpoint/2010/main" val="394191819"/>
              </p:ext>
            </p:extLst>
          </p:nvPr>
        </p:nvGraphicFramePr>
        <p:xfrm>
          <a:off x="628650" y="1473895"/>
          <a:ext cx="8116956" cy="2829180"/>
        </p:xfrm>
        <a:graphic>
          <a:graphicData uri="http://schemas.openxmlformats.org/drawingml/2006/table">
            <a:tbl>
              <a:tblPr firstRow="1" bandRow="1">
                <a:tableStyleId>{5C22544A-7EE6-4342-B048-85BDC9FD1C3A}</a:tableStyleId>
              </a:tblPr>
              <a:tblGrid>
                <a:gridCol w="4058478"/>
                <a:gridCol w="4058478"/>
              </a:tblGrid>
              <a:tr h="695580">
                <a:tc>
                  <a:txBody>
                    <a:bodyPr/>
                    <a:lstStyle/>
                    <a:p>
                      <a:pPr algn="ctr"/>
                      <a:r>
                        <a:rPr lang="en-US" sz="2000" dirty="0" smtClean="0"/>
                        <a:t>School and Global Communities</a:t>
                      </a:r>
                      <a:endParaRPr lang="en-US" sz="2000" dirty="0"/>
                    </a:p>
                  </a:txBody>
                  <a:tcPr marL="68580" marR="68580" anchor="ctr"/>
                </a:tc>
                <a:tc>
                  <a:txBody>
                    <a:bodyPr/>
                    <a:lstStyle/>
                    <a:p>
                      <a:pPr algn="ctr"/>
                      <a:r>
                        <a:rPr lang="en-US" sz="2000" dirty="0" smtClean="0"/>
                        <a:t>Lifelong Learning</a:t>
                      </a:r>
                      <a:endParaRPr lang="en-US" sz="2000" dirty="0"/>
                    </a:p>
                  </a:txBody>
                  <a:tcPr marL="68580" marR="68580" anchor="ctr"/>
                </a:tc>
              </a:tr>
              <a:tr h="1731389">
                <a:tc>
                  <a:txBody>
                    <a:bodyPr/>
                    <a:lstStyle/>
                    <a:p>
                      <a:pPr marL="0" marR="0" indent="0">
                        <a:spcBef>
                          <a:spcPts val="0"/>
                        </a:spcBef>
                        <a:spcAft>
                          <a:spcPts val="0"/>
                        </a:spcAft>
                        <a:buFont typeface="Arial" charset="0"/>
                        <a:buNone/>
                      </a:pPr>
                      <a:r>
                        <a:rPr lang="en-US" sz="2000" kern="1200">
                          <a:solidFill>
                            <a:schemeClr val="dk1"/>
                          </a:solidFill>
                          <a:effectLst/>
                          <a:latin typeface="+mn-lt"/>
                          <a:ea typeface="+mn-ea"/>
                          <a:cs typeface="+mn-cs"/>
                        </a:rPr>
                        <a:t>Create a community blog featuring World Heritage sites and potential World Heritage sites (bilingual) with comments from people who have visited those places.  Invite community members to contribute to the blog.</a:t>
                      </a:r>
                      <a:r>
                        <a:rPr lang="en-US" sz="2000">
                          <a:effectLst/>
                        </a:rPr>
                        <a:t> </a:t>
                      </a:r>
                      <a:endParaRPr lang="en-US" sz="2000">
                        <a:solidFill>
                          <a:srgbClr val="000000"/>
                        </a:solidFill>
                        <a:effectLst/>
                        <a:latin typeface="+mn-lt"/>
                        <a:ea typeface="Cambria" charset="0"/>
                        <a:cs typeface="Cambria" charset="0"/>
                      </a:endParaRPr>
                    </a:p>
                  </a:txBody>
                  <a:tcPr marL="68580" marR="68580" marT="0" marB="0"/>
                </a:tc>
                <a:tc>
                  <a:txBody>
                    <a:bodyPr/>
                    <a:lstStyle/>
                    <a:p>
                      <a:pPr marL="285750" indent="-285750">
                        <a:buFont typeface="Arial" charset="0"/>
                        <a:buChar char="•"/>
                      </a:pPr>
                      <a:r>
                        <a:rPr lang="en-US" sz="2000" kern="1200">
                          <a:solidFill>
                            <a:schemeClr val="dk1"/>
                          </a:solidFill>
                          <a:effectLst/>
                          <a:latin typeface="+mn-lt"/>
                          <a:ea typeface="+mn-ea"/>
                          <a:cs typeface="+mn-cs"/>
                        </a:rPr>
                        <a:t>Monitor and reflect on personal and class goals for the unit. </a:t>
                      </a:r>
                    </a:p>
                    <a:p>
                      <a:pPr marL="285750" indent="-285750">
                        <a:buFont typeface="Arial" charset="0"/>
                        <a:buChar char="•"/>
                      </a:pPr>
                      <a:r>
                        <a:rPr lang="en-US" sz="2000" kern="1200">
                          <a:solidFill>
                            <a:schemeClr val="dk1"/>
                          </a:solidFill>
                          <a:effectLst/>
                          <a:latin typeface="+mn-lt"/>
                          <a:ea typeface="+mn-ea"/>
                          <a:cs typeface="+mn-cs"/>
                        </a:rPr>
                        <a:t>Document visits to natural and cultural properties, reflecting on their value currently and for future generations.</a:t>
                      </a:r>
                      <a:r>
                        <a:rPr lang="en-US" sz="2000">
                          <a:effectLst/>
                        </a:rPr>
                        <a:t> </a:t>
                      </a:r>
                      <a:endParaRPr lang="en-US" sz="2000">
                        <a:solidFill>
                          <a:srgbClr val="000000"/>
                        </a:solidFill>
                        <a:effectLst/>
                        <a:latin typeface="+mn-lt"/>
                        <a:ea typeface="Cambria" charset="0"/>
                        <a:cs typeface="Cambria" charset="0"/>
                      </a:endParaRPr>
                    </a:p>
                  </a:txBody>
                  <a:tcPr marL="68580" marR="68580" marT="0" marB="0"/>
                </a:tc>
              </a:tr>
            </a:tbl>
          </a:graphicData>
        </a:graphic>
      </p:graphicFrame>
      <p:sp>
        <p:nvSpPr>
          <p:cNvPr id="5" name="TextBox 4"/>
          <p:cNvSpPr txBox="1"/>
          <p:nvPr/>
        </p:nvSpPr>
        <p:spPr>
          <a:xfrm>
            <a:off x="470356" y="4514105"/>
            <a:ext cx="8395841" cy="1631216"/>
          </a:xfrm>
          <a:prstGeom prst="rect">
            <a:avLst/>
          </a:prstGeom>
          <a:noFill/>
        </p:spPr>
        <p:txBody>
          <a:bodyPr wrap="square" rtlCol="0">
            <a:spAutoFit/>
          </a:bodyPr>
          <a:lstStyle/>
          <a:p>
            <a:r>
              <a:rPr lang="en-US" sz="2000" b="1" dirty="0" smtClean="0">
                <a:solidFill>
                  <a:schemeClr val="accent6"/>
                </a:solidFill>
              </a:rPr>
              <a:t>School and Global Communities:  </a:t>
            </a:r>
            <a:r>
              <a:rPr lang="en-US" sz="2000" dirty="0" smtClean="0"/>
              <a:t>Learners use the language both within and beyond the classroom to interact and collaborate in their community and the globalized world.</a:t>
            </a:r>
            <a:endParaRPr lang="en-US" sz="2000" dirty="0">
              <a:solidFill>
                <a:srgbClr val="00C6BB"/>
              </a:solidFill>
            </a:endParaRPr>
          </a:p>
          <a:p>
            <a:r>
              <a:rPr lang="en-US" sz="2000" b="1" dirty="0" smtClean="0">
                <a:solidFill>
                  <a:schemeClr val="accent6"/>
                </a:solidFill>
              </a:rPr>
              <a:t>Lifelong Learning:  </a:t>
            </a:r>
            <a:r>
              <a:rPr lang="en-US" sz="2000" dirty="0" smtClean="0"/>
              <a:t>Learners set goals and reflect on their progress in using languages for enjoyment, enrichment, and advancement.</a:t>
            </a:r>
            <a:endParaRPr lang="en-US" sz="2000" dirty="0"/>
          </a:p>
        </p:txBody>
      </p:sp>
      <p:sp>
        <p:nvSpPr>
          <p:cNvPr id="3" name="Slide Number Placeholder 2"/>
          <p:cNvSpPr>
            <a:spLocks noGrp="1"/>
          </p:cNvSpPr>
          <p:nvPr>
            <p:ph type="sldNum" sz="quarter" idx="12"/>
          </p:nvPr>
        </p:nvSpPr>
        <p:spPr/>
        <p:txBody>
          <a:bodyPr/>
          <a:lstStyle/>
          <a:p>
            <a:fld id="{74C2F60E-34D8-DD42-93FD-7BD7AE432328}" type="slidenum">
              <a:rPr lang="en-US"/>
              <a:pPr/>
              <a:t>12</a:t>
            </a:fld>
            <a:endParaRPr lang="en-US" dirty="0"/>
          </a:p>
        </p:txBody>
      </p:sp>
    </p:spTree>
    <p:extLst>
      <p:ext uri="{BB962C8B-B14F-4D97-AF65-F5344CB8AC3E}">
        <p14:creationId xmlns:p14="http://schemas.microsoft.com/office/powerpoint/2010/main" val="145854144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a:xfrm>
            <a:off x="408870" y="325464"/>
            <a:ext cx="8502655" cy="1079601"/>
          </a:xfrm>
          <a:solidFill>
            <a:schemeClr val="accent1"/>
          </a:solidFill>
        </p:spPr>
        <p:txBody>
          <a:bodyPr>
            <a:normAutofit/>
          </a:bodyPr>
          <a:lstStyle/>
          <a:p>
            <a:r>
              <a:rPr lang="en-US" sz="3600">
                <a:solidFill>
                  <a:schemeClr val="tx1"/>
                </a:solidFill>
                <a:ea typeface="ＭＳ Ｐゴシック" pitchFamily="-84" charset="-128"/>
                <a:cs typeface="ＭＳ Ｐゴシック" pitchFamily="-84" charset="-128"/>
              </a:rPr>
              <a:t>ACTFL Integrated Performance Assessment</a:t>
            </a:r>
          </a:p>
        </p:txBody>
      </p:sp>
      <p:sp>
        <p:nvSpPr>
          <p:cNvPr id="44035" name="Text Box 3"/>
          <p:cNvSpPr txBox="1">
            <a:spLocks noChangeArrowheads="1"/>
          </p:cNvSpPr>
          <p:nvPr/>
        </p:nvSpPr>
        <p:spPr bwMode="auto">
          <a:xfrm>
            <a:off x="1822922" y="1560513"/>
            <a:ext cx="5450531" cy="1938992"/>
          </a:xfrm>
          <a:prstGeom prst="rect">
            <a:avLst/>
          </a:prstGeom>
          <a:noFill/>
          <a:ln w="9525">
            <a:noFill/>
            <a:miter lim="800000"/>
            <a:headEnd/>
            <a:tailEnd/>
          </a:ln>
        </p:spPr>
        <p:txBody>
          <a:bodyPr wrap="none">
            <a:prstTxWarp prst="textNoShape">
              <a:avLst/>
            </a:prstTxWarp>
            <a:spAutoFit/>
          </a:bodyPr>
          <a:lstStyle/>
          <a:p>
            <a:pPr marL="457200" indent="-457200" algn="ctr">
              <a:buFont typeface="Arial" pitchFamily="-84" charset="0"/>
              <a:buNone/>
            </a:pPr>
            <a:r>
              <a:rPr lang="en-US" sz="2000" b="1">
                <a:solidFill>
                  <a:schemeClr val="accent6"/>
                </a:solidFill>
              </a:rPr>
              <a:t>Interpretive</a:t>
            </a:r>
          </a:p>
          <a:p>
            <a:pPr marL="457200" indent="-457200" algn="ctr">
              <a:buFont typeface="Arial" pitchFamily="-84" charset="0"/>
              <a:buNone/>
            </a:pPr>
            <a:r>
              <a:rPr lang="en-US" sz="2000"/>
              <a:t>Students listen to, read and / or view an authentic </a:t>
            </a:r>
          </a:p>
          <a:p>
            <a:pPr marL="457200" indent="-457200" algn="ctr">
              <a:buFont typeface="Arial" pitchFamily="-84" charset="0"/>
              <a:buNone/>
            </a:pPr>
            <a:r>
              <a:rPr lang="en-US" sz="2000"/>
              <a:t>text and answer information as well as </a:t>
            </a:r>
          </a:p>
          <a:p>
            <a:pPr marL="457200" indent="-457200" algn="ctr">
              <a:buFont typeface="Arial" pitchFamily="-84" charset="0"/>
              <a:buNone/>
            </a:pPr>
            <a:r>
              <a:rPr lang="en-US" sz="2000"/>
              <a:t>interpretive questions to assess comprehension.</a:t>
            </a:r>
          </a:p>
          <a:p>
            <a:pPr marL="457200" indent="-457200" algn="ctr">
              <a:buFont typeface="Arial" pitchFamily="-84" charset="0"/>
              <a:buNone/>
            </a:pPr>
            <a:r>
              <a:rPr lang="en-US" sz="2000"/>
              <a:t>The teacher provides students with feedback on </a:t>
            </a:r>
          </a:p>
          <a:p>
            <a:pPr marL="457200" indent="-457200" algn="ctr">
              <a:buFont typeface="Arial" pitchFamily="-84" charset="0"/>
              <a:buNone/>
            </a:pPr>
            <a:r>
              <a:rPr lang="en-US" sz="2000"/>
              <a:t>performance. </a:t>
            </a:r>
          </a:p>
        </p:txBody>
      </p:sp>
      <p:sp>
        <p:nvSpPr>
          <p:cNvPr id="44036" name="AutoShape 4"/>
          <p:cNvSpPr>
            <a:spLocks noChangeArrowheads="1"/>
          </p:cNvSpPr>
          <p:nvPr/>
        </p:nvSpPr>
        <p:spPr bwMode="auto">
          <a:xfrm>
            <a:off x="7924800" y="2438400"/>
            <a:ext cx="733425" cy="1214438"/>
          </a:xfrm>
          <a:prstGeom prst="curvedLeftArrow">
            <a:avLst>
              <a:gd name="adj1" fmla="val 33117"/>
              <a:gd name="adj2" fmla="val 66234"/>
              <a:gd name="adj3" fmla="val 33333"/>
            </a:avLst>
          </a:prstGeom>
          <a:solidFill>
            <a:schemeClr val="accent1"/>
          </a:solidFill>
          <a:ln w="9525">
            <a:solidFill>
              <a:schemeClr val="tx1"/>
            </a:solidFill>
            <a:miter lim="800000"/>
            <a:headEnd/>
            <a:tailEnd/>
          </a:ln>
        </p:spPr>
        <p:txBody>
          <a:bodyPr wrap="none" anchor="ctr">
            <a:prstTxWarp prst="textNoShape">
              <a:avLst/>
            </a:prstTxWarp>
          </a:bodyPr>
          <a:lstStyle/>
          <a:p>
            <a:endParaRPr lang="en-US"/>
          </a:p>
        </p:txBody>
      </p:sp>
      <p:sp>
        <p:nvSpPr>
          <p:cNvPr id="44037" name="Text Box 5"/>
          <p:cNvSpPr txBox="1">
            <a:spLocks noChangeArrowheads="1"/>
          </p:cNvSpPr>
          <p:nvPr/>
        </p:nvSpPr>
        <p:spPr bwMode="auto">
          <a:xfrm>
            <a:off x="4953000" y="3886200"/>
            <a:ext cx="3581400" cy="1938338"/>
          </a:xfrm>
          <a:prstGeom prst="rect">
            <a:avLst/>
          </a:prstGeom>
          <a:noFill/>
          <a:ln w="9525">
            <a:noFill/>
            <a:miter lim="800000"/>
            <a:headEnd/>
            <a:tailEnd/>
          </a:ln>
        </p:spPr>
        <p:txBody>
          <a:bodyPr>
            <a:prstTxWarp prst="textNoShape">
              <a:avLst/>
            </a:prstTxWarp>
            <a:spAutoFit/>
          </a:bodyPr>
          <a:lstStyle/>
          <a:p>
            <a:pPr algn="ctr"/>
            <a:r>
              <a:rPr lang="en-US" sz="2000" b="1">
                <a:solidFill>
                  <a:schemeClr val="accent6"/>
                </a:solidFill>
              </a:rPr>
              <a:t>Interpersonal</a:t>
            </a:r>
          </a:p>
          <a:p>
            <a:pPr algn="ctr"/>
            <a:r>
              <a:rPr lang="en-US" sz="2000"/>
              <a:t>After receiving feedback students engage in communication about a particular topic which relates to the interpretive text. </a:t>
            </a:r>
          </a:p>
        </p:txBody>
      </p:sp>
      <p:sp>
        <p:nvSpPr>
          <p:cNvPr id="44038" name="Text Box 7"/>
          <p:cNvSpPr txBox="1">
            <a:spLocks noChangeArrowheads="1"/>
          </p:cNvSpPr>
          <p:nvPr/>
        </p:nvSpPr>
        <p:spPr bwMode="auto">
          <a:xfrm>
            <a:off x="228600" y="3810000"/>
            <a:ext cx="4343400" cy="2246769"/>
          </a:xfrm>
          <a:prstGeom prst="rect">
            <a:avLst/>
          </a:prstGeom>
          <a:noFill/>
          <a:ln w="9525">
            <a:noFill/>
            <a:miter lim="800000"/>
            <a:headEnd/>
            <a:tailEnd/>
          </a:ln>
        </p:spPr>
        <p:txBody>
          <a:bodyPr>
            <a:prstTxWarp prst="textNoShape">
              <a:avLst/>
            </a:prstTxWarp>
            <a:spAutoFit/>
          </a:bodyPr>
          <a:lstStyle/>
          <a:p>
            <a:pPr algn="ctr"/>
            <a:r>
              <a:rPr lang="en-US" sz="2000" b="1">
                <a:solidFill>
                  <a:schemeClr val="accent6"/>
                </a:solidFill>
              </a:rPr>
              <a:t>Presentational</a:t>
            </a:r>
          </a:p>
          <a:p>
            <a:pPr algn="ctr"/>
            <a:r>
              <a:rPr lang="en-US" sz="2000"/>
              <a:t>Students engage in the presentational mode by sharing their research/ideas/opinions. Samples presentational formats: speeches, drama, skits, radio broadcasts, posters, brochures, essays, websites, etc. </a:t>
            </a:r>
          </a:p>
        </p:txBody>
      </p:sp>
      <p:sp>
        <p:nvSpPr>
          <p:cNvPr id="11" name="Curved Right Arrow 10"/>
          <p:cNvSpPr/>
          <p:nvPr/>
        </p:nvSpPr>
        <p:spPr>
          <a:xfrm rot="16200000">
            <a:off x="4480388" y="5501812"/>
            <a:ext cx="776059" cy="1507236"/>
          </a:xfrm>
          <a:prstGeom prst="curvedRightArrow">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chemeClr val="tx1"/>
              </a:solidFill>
            </a:endParaRPr>
          </a:p>
        </p:txBody>
      </p:sp>
      <p:sp>
        <p:nvSpPr>
          <p:cNvPr id="14" name="Curved Right Arrow 13"/>
          <p:cNvSpPr/>
          <p:nvPr/>
        </p:nvSpPr>
        <p:spPr>
          <a:xfrm>
            <a:off x="609600" y="2438400"/>
            <a:ext cx="731520" cy="1216152"/>
          </a:xfrm>
          <a:prstGeom prst="curvedRightArrow">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chemeClr val="tx1"/>
              </a:solidFill>
            </a:endParaRPr>
          </a:p>
        </p:txBody>
      </p:sp>
      <p:sp>
        <p:nvSpPr>
          <p:cNvPr id="3" name="Slide Number Placeholder 2"/>
          <p:cNvSpPr>
            <a:spLocks noGrp="1"/>
          </p:cNvSpPr>
          <p:nvPr>
            <p:ph type="sldNum" sz="quarter" idx="12"/>
          </p:nvPr>
        </p:nvSpPr>
        <p:spPr/>
        <p:txBody>
          <a:bodyPr/>
          <a:lstStyle/>
          <a:p>
            <a:fld id="{74C2F60E-34D8-DD42-93FD-7BD7AE432328}" type="slidenum">
              <a:rPr lang="en-US"/>
              <a:pPr/>
              <a:t>13</a:t>
            </a:fld>
            <a:endParaRPr lang="en-US" dirty="0"/>
          </a:p>
        </p:txBody>
      </p:sp>
    </p:spTree>
    <p:extLst>
      <p:ext uri="{BB962C8B-B14F-4D97-AF65-F5344CB8AC3E}">
        <p14:creationId xmlns:p14="http://schemas.microsoft.com/office/powerpoint/2010/main" val="183678311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6"/>
            <a:ext cx="7886700" cy="1107213"/>
          </a:xfrm>
          <a:solidFill>
            <a:schemeClr val="accent1"/>
          </a:solidFill>
        </p:spPr>
        <p:txBody>
          <a:bodyPr/>
          <a:lstStyle/>
          <a:p>
            <a:pPr algn="ctr"/>
            <a:r>
              <a:rPr lang="en-US">
                <a:solidFill>
                  <a:schemeClr val="tx1"/>
                </a:solidFill>
              </a:rPr>
              <a:t>Performance Based Assessment</a:t>
            </a:r>
          </a:p>
        </p:txBody>
      </p:sp>
      <p:sp>
        <p:nvSpPr>
          <p:cNvPr id="4" name="Content Placeholder 3"/>
          <p:cNvSpPr>
            <a:spLocks noGrp="1"/>
          </p:cNvSpPr>
          <p:nvPr>
            <p:ph sz="quarter" idx="1"/>
          </p:nvPr>
        </p:nvSpPr>
        <p:spPr>
          <a:xfrm>
            <a:off x="428326" y="1825625"/>
            <a:ext cx="8087024" cy="4530726"/>
          </a:xfrm>
        </p:spPr>
        <p:txBody>
          <a:bodyPr>
            <a:normAutofit lnSpcReduction="10000"/>
          </a:bodyPr>
          <a:lstStyle/>
          <a:p>
            <a:pPr marL="182880" indent="-182880">
              <a:lnSpc>
                <a:spcPct val="100000"/>
              </a:lnSpc>
              <a:spcBef>
                <a:spcPts val="600"/>
              </a:spcBef>
              <a:spcAft>
                <a:spcPts val="600"/>
              </a:spcAft>
            </a:pPr>
            <a:r>
              <a:rPr lang="en-US" sz="2800">
                <a:solidFill>
                  <a:schemeClr val="tx1"/>
                </a:solidFill>
              </a:rPr>
              <a:t>Do the tasks address the major goals of the unit?</a:t>
            </a:r>
          </a:p>
          <a:p>
            <a:pPr marL="182880" indent="-182880">
              <a:lnSpc>
                <a:spcPct val="100000"/>
              </a:lnSpc>
              <a:spcBef>
                <a:spcPts val="600"/>
              </a:spcBef>
              <a:spcAft>
                <a:spcPts val="600"/>
              </a:spcAft>
            </a:pPr>
            <a:r>
              <a:rPr lang="en-US" sz="2800">
                <a:solidFill>
                  <a:schemeClr val="tx1"/>
                </a:solidFill>
              </a:rPr>
              <a:t>Do the tasks match the targeted performance level? </a:t>
            </a:r>
          </a:p>
          <a:p>
            <a:pPr marL="182880" indent="-182880">
              <a:lnSpc>
                <a:spcPct val="100000"/>
              </a:lnSpc>
              <a:spcBef>
                <a:spcPts val="600"/>
              </a:spcBef>
              <a:spcAft>
                <a:spcPts val="600"/>
              </a:spcAft>
            </a:pPr>
            <a:r>
              <a:rPr lang="en-US" sz="2800">
                <a:solidFill>
                  <a:schemeClr val="tx1"/>
                </a:solidFill>
              </a:rPr>
              <a:t>Do they address the essential question?</a:t>
            </a:r>
          </a:p>
          <a:p>
            <a:pPr marL="182880" indent="-182880">
              <a:lnSpc>
                <a:spcPct val="100000"/>
              </a:lnSpc>
              <a:spcBef>
                <a:spcPts val="600"/>
              </a:spcBef>
              <a:spcAft>
                <a:spcPts val="600"/>
              </a:spcAft>
            </a:pPr>
            <a:r>
              <a:rPr lang="en-US" sz="2800">
                <a:solidFill>
                  <a:schemeClr val="tx1"/>
                </a:solidFill>
              </a:rPr>
              <a:t>Are they real-world tasks that allow students to show what they can do with the language? </a:t>
            </a:r>
          </a:p>
          <a:p>
            <a:pPr marL="182880" indent="-182880">
              <a:lnSpc>
                <a:spcPct val="100000"/>
              </a:lnSpc>
              <a:spcBef>
                <a:spcPts val="600"/>
              </a:spcBef>
              <a:spcAft>
                <a:spcPts val="600"/>
              </a:spcAft>
            </a:pPr>
            <a:r>
              <a:rPr lang="en-US" sz="2800">
                <a:solidFill>
                  <a:schemeClr val="tx1"/>
                </a:solidFill>
              </a:rPr>
              <a:t>Do they address ”future ready” skills — communication, collaboration, creativity and innovation and critical thinking and problem solving?</a:t>
            </a:r>
          </a:p>
        </p:txBody>
      </p:sp>
      <p:sp>
        <p:nvSpPr>
          <p:cNvPr id="3" name="Slide Number Placeholder 2"/>
          <p:cNvSpPr>
            <a:spLocks noGrp="1"/>
          </p:cNvSpPr>
          <p:nvPr>
            <p:ph type="sldNum" sz="quarter" idx="12"/>
          </p:nvPr>
        </p:nvSpPr>
        <p:spPr/>
        <p:txBody>
          <a:bodyPr/>
          <a:lstStyle/>
          <a:p>
            <a:fld id="{74C2F60E-34D8-DD42-93FD-7BD7AE432328}" type="slidenum">
              <a:rPr lang="en-US"/>
              <a:pPr/>
              <a:t>14</a:t>
            </a:fld>
            <a:endParaRPr lang="en-US" dirty="0"/>
          </a:p>
        </p:txBody>
      </p:sp>
    </p:spTree>
    <p:extLst>
      <p:ext uri="{BB962C8B-B14F-4D97-AF65-F5344CB8AC3E}">
        <p14:creationId xmlns:p14="http://schemas.microsoft.com/office/powerpoint/2010/main" val="2454083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310274" y="316152"/>
            <a:ext cx="8167881" cy="727838"/>
          </a:xfrm>
          <a:solidFill>
            <a:schemeClr val="accent1"/>
          </a:solidFill>
        </p:spPr>
        <p:txBody>
          <a:bodyPr>
            <a:noAutofit/>
          </a:bodyPr>
          <a:lstStyle/>
          <a:p>
            <a:pPr algn="ctr"/>
            <a:r>
              <a:rPr lang="en-US" sz="4000" dirty="0">
                <a:solidFill>
                  <a:schemeClr val="tx1"/>
                </a:solidFill>
              </a:rPr>
              <a:t>Summative Performance Tasks </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506202923"/>
              </p:ext>
            </p:extLst>
          </p:nvPr>
        </p:nvGraphicFramePr>
        <p:xfrm>
          <a:off x="537366" y="1231738"/>
          <a:ext cx="7863792" cy="2263140"/>
        </p:xfrm>
        <a:graphic>
          <a:graphicData uri="http://schemas.openxmlformats.org/drawingml/2006/table">
            <a:tbl>
              <a:tblPr firstRow="1" bandRow="1">
                <a:tableStyleId>{69CF1AB2-1976-4502-BF36-3FF5EA218861}</a:tableStyleId>
              </a:tblPr>
              <a:tblGrid>
                <a:gridCol w="2498243">
                  <a:extLst>
                    <a:ext uri="{9D8B030D-6E8A-4147-A177-3AD203B41FA5}">
                      <a16:colId xmlns="" xmlns:a16="http://schemas.microsoft.com/office/drawing/2014/main" val="20000"/>
                    </a:ext>
                  </a:extLst>
                </a:gridCol>
                <a:gridCol w="2744285">
                  <a:extLst>
                    <a:ext uri="{9D8B030D-6E8A-4147-A177-3AD203B41FA5}">
                      <a16:colId xmlns="" xmlns:a16="http://schemas.microsoft.com/office/drawing/2014/main" val="20001"/>
                    </a:ext>
                  </a:extLst>
                </a:gridCol>
                <a:gridCol w="2621264">
                  <a:extLst>
                    <a:ext uri="{9D8B030D-6E8A-4147-A177-3AD203B41FA5}">
                      <a16:colId xmlns="" xmlns:a16="http://schemas.microsoft.com/office/drawing/2014/main" val="20002"/>
                    </a:ext>
                  </a:extLst>
                </a:gridCol>
              </a:tblGrid>
              <a:tr h="1834832">
                <a:tc>
                  <a:txBody>
                    <a:bodyPr/>
                    <a:lstStyle/>
                    <a:p>
                      <a:pPr algn="ctr"/>
                      <a:r>
                        <a:rPr lang="en-US" sz="1800" u="sng" dirty="0"/>
                        <a:t>Interpretive Mode</a:t>
                      </a:r>
                    </a:p>
                    <a:p>
                      <a:pPr marL="0" marR="0" lvl="0" indent="0" algn="l" defTabSz="457200" rtl="0" eaLnBrk="1" fontAlgn="auto" latinLnBrk="0" hangingPunct="1">
                        <a:lnSpc>
                          <a:spcPct val="100000"/>
                        </a:lnSpc>
                        <a:spcBef>
                          <a:spcPts val="0"/>
                        </a:spcBef>
                        <a:spcAft>
                          <a:spcPts val="0"/>
                        </a:spcAft>
                        <a:buClrTx/>
                        <a:buSzTx/>
                        <a:buFontTx/>
                        <a:buNone/>
                        <a:tabLst/>
                        <a:defRPr/>
                      </a:pPr>
                      <a:r>
                        <a:rPr lang="en-US" sz="1800" b="0" kern="1200" dirty="0">
                          <a:effectLst/>
                        </a:rPr>
                        <a:t>View a world heritage site and give possible reasons for its designation based on what you see and background information.</a:t>
                      </a:r>
                    </a:p>
                    <a:p>
                      <a:pPr algn="ctr"/>
                      <a:endParaRPr lang="en-US" sz="1800" u="sng" dirty="0"/>
                    </a:p>
                  </a:txBody>
                  <a:tcPr marL="68580" marR="68580" marT="34290" marB="34290"/>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800" u="sng" dirty="0"/>
                        <a:t>Interpretive Mode</a:t>
                      </a:r>
                    </a:p>
                    <a:p>
                      <a:pPr marL="0" marR="0" lvl="0" indent="0" algn="l" defTabSz="457200" rtl="0" eaLnBrk="1" fontAlgn="auto" latinLnBrk="0" hangingPunct="1">
                        <a:lnSpc>
                          <a:spcPct val="100000"/>
                        </a:lnSpc>
                        <a:spcBef>
                          <a:spcPts val="0"/>
                        </a:spcBef>
                        <a:spcAft>
                          <a:spcPts val="0"/>
                        </a:spcAft>
                        <a:buClrTx/>
                        <a:buSzTx/>
                        <a:buFontTx/>
                        <a:buNone/>
                        <a:tabLst/>
                        <a:defRPr/>
                      </a:pPr>
                      <a:r>
                        <a:rPr lang="en-US" sz="1800" b="0" kern="1200" dirty="0">
                          <a:effectLst/>
                        </a:rPr>
                        <a:t>Read information on one of the World Heritage sites to evaluate its worth for continued preservation.</a:t>
                      </a:r>
                    </a:p>
                    <a:p>
                      <a:pPr algn="ctr"/>
                      <a:endParaRPr lang="en-US" sz="1800" u="sng" dirty="0"/>
                    </a:p>
                  </a:txBody>
                  <a:tcPr marL="68580" marR="68580" marT="34290" marB="34290"/>
                </a:tc>
                <a:tc>
                  <a:txBody>
                    <a:bodyPr/>
                    <a:lstStyle/>
                    <a:p>
                      <a:pPr algn="ctr"/>
                      <a:r>
                        <a:rPr lang="en-US" sz="1800" u="sng" dirty="0"/>
                        <a:t>Interpretive Mode</a:t>
                      </a:r>
                    </a:p>
                    <a:p>
                      <a:pPr marL="0" marR="0" lvl="0" indent="0" algn="l" defTabSz="457200" rtl="0" eaLnBrk="1" fontAlgn="auto" latinLnBrk="0" hangingPunct="1">
                        <a:lnSpc>
                          <a:spcPct val="100000"/>
                        </a:lnSpc>
                        <a:spcBef>
                          <a:spcPts val="0"/>
                        </a:spcBef>
                        <a:spcAft>
                          <a:spcPts val="0"/>
                        </a:spcAft>
                        <a:buClrTx/>
                        <a:buSzTx/>
                        <a:buFontTx/>
                        <a:buNone/>
                        <a:tabLst/>
                        <a:defRPr/>
                      </a:pPr>
                      <a:r>
                        <a:rPr lang="en-US" sz="1800" b="0" kern="1200" dirty="0">
                          <a:effectLst/>
                        </a:rPr>
                        <a:t>Watch a video about the preservation process of a natural or cultural property and summarize the key steps in the preservation process.</a:t>
                      </a:r>
                    </a:p>
                    <a:p>
                      <a:pPr algn="ctr"/>
                      <a:endParaRPr lang="en-US" sz="1800" u="sng" dirty="0"/>
                    </a:p>
                  </a:txBody>
                  <a:tcPr marL="68580" marR="68580" marT="34290" marB="34290"/>
                </a:tc>
                <a:extLst>
                  <a:ext uri="{0D108BD9-81ED-4DB2-BD59-A6C34878D82A}">
                    <a16:rowId xmlns="" xmlns:a16="http://schemas.microsoft.com/office/drawing/2014/main" val="10000"/>
                  </a:ext>
                </a:extLst>
              </a:tr>
            </a:tbl>
          </a:graphicData>
        </a:graphic>
      </p:graphicFrame>
      <p:graphicFrame>
        <p:nvGraphicFramePr>
          <p:cNvPr id="6" name="Table 5"/>
          <p:cNvGraphicFramePr>
            <a:graphicFrameLocks noGrp="1"/>
          </p:cNvGraphicFramePr>
          <p:nvPr>
            <p:extLst>
              <p:ext uri="{D42A27DB-BD31-4B8C-83A1-F6EECF244321}">
                <p14:modId xmlns:p14="http://schemas.microsoft.com/office/powerpoint/2010/main" val="1992645556"/>
              </p:ext>
            </p:extLst>
          </p:nvPr>
        </p:nvGraphicFramePr>
        <p:xfrm>
          <a:off x="310274" y="3870374"/>
          <a:ext cx="8090883" cy="2811780"/>
        </p:xfrm>
        <a:graphic>
          <a:graphicData uri="http://schemas.openxmlformats.org/drawingml/2006/table">
            <a:tbl>
              <a:tblPr firstRow="1" bandRow="1">
                <a:tableStyleId>{69CF1AB2-1976-4502-BF36-3FF5EA218861}</a:tableStyleId>
              </a:tblPr>
              <a:tblGrid>
                <a:gridCol w="5610603">
                  <a:extLst>
                    <a:ext uri="{9D8B030D-6E8A-4147-A177-3AD203B41FA5}">
                      <a16:colId xmlns="" xmlns:a16="http://schemas.microsoft.com/office/drawing/2014/main" val="20000"/>
                    </a:ext>
                  </a:extLst>
                </a:gridCol>
                <a:gridCol w="2480280">
                  <a:extLst>
                    <a:ext uri="{9D8B030D-6E8A-4147-A177-3AD203B41FA5}">
                      <a16:colId xmlns="" xmlns:a16="http://schemas.microsoft.com/office/drawing/2014/main" val="20001"/>
                    </a:ext>
                  </a:extLst>
                </a:gridCol>
              </a:tblGrid>
              <a:tr h="2790092">
                <a:tc>
                  <a:txBody>
                    <a:bodyPr/>
                    <a:lstStyle/>
                    <a:p>
                      <a:pPr algn="ctr"/>
                      <a:r>
                        <a:rPr lang="en-US" sz="2000" u="sng" kern="1200" dirty="0">
                          <a:effectLst/>
                        </a:rPr>
                        <a:t>Presentational Mode</a:t>
                      </a:r>
                    </a:p>
                    <a:p>
                      <a:r>
                        <a:rPr lang="en-US" sz="2000" b="0" kern="1200" dirty="0">
                          <a:effectLst/>
                        </a:rPr>
                        <a:t> </a:t>
                      </a:r>
                      <a:r>
                        <a:rPr lang="en-US" sz="2000" b="1" kern="1200">
                          <a:solidFill>
                            <a:schemeClr val="dk1"/>
                          </a:solidFill>
                          <a:effectLst/>
                          <a:latin typeface="+mn-lt"/>
                          <a:ea typeface="+mn-ea"/>
                          <a:cs typeface="+mn-cs"/>
                        </a:rPr>
                        <a:t>On Demand</a:t>
                      </a:r>
                      <a:r>
                        <a:rPr lang="en-US" sz="2000" b="0" kern="1200">
                          <a:solidFill>
                            <a:schemeClr val="dk1"/>
                          </a:solidFill>
                          <a:effectLst/>
                          <a:latin typeface="+mn-lt"/>
                          <a:ea typeface="+mn-ea"/>
                          <a:cs typeface="+mn-cs"/>
                        </a:rPr>
                        <a:t> - Write about a heritage site or a possible heritage site that you would like to visit. Share as much information as you can about the site. Compare the importance of that site to another site that you have visited or have learned about. </a:t>
                      </a:r>
                    </a:p>
                    <a:p>
                      <a:r>
                        <a:rPr lang="en-US" sz="2000" b="1" kern="1200">
                          <a:solidFill>
                            <a:schemeClr val="dk1"/>
                          </a:solidFill>
                          <a:effectLst/>
                          <a:latin typeface="+mn-lt"/>
                          <a:ea typeface="+mn-ea"/>
                          <a:cs typeface="+mn-cs"/>
                        </a:rPr>
                        <a:t>Project</a:t>
                      </a:r>
                      <a:r>
                        <a:rPr lang="en-US" sz="2000" b="0" kern="1200">
                          <a:solidFill>
                            <a:schemeClr val="dk1"/>
                          </a:solidFill>
                          <a:effectLst/>
                          <a:latin typeface="+mn-lt"/>
                          <a:ea typeface="+mn-ea"/>
                          <a:cs typeface="+mn-cs"/>
                        </a:rPr>
                        <a:t> - Prepare a presentation to convince others that a selected natural or cultural property should or should not be preserved for future generations.</a:t>
                      </a:r>
                      <a:endParaRPr lang="en-US" sz="1400" kern="1200" dirty="0">
                        <a:effectLst/>
                      </a:endParaRPr>
                    </a:p>
                  </a:txBody>
                  <a:tcPr marL="68580" marR="68580" marT="34290" marB="34290"/>
                </a:tc>
                <a:tc>
                  <a:txBody>
                    <a:bodyPr/>
                    <a:lstStyle/>
                    <a:p>
                      <a:pPr algn="ctr"/>
                      <a:r>
                        <a:rPr lang="en-US" sz="2000" u="sng" kern="1200" dirty="0">
                          <a:effectLst/>
                        </a:rPr>
                        <a:t>Interpersonal Mode</a:t>
                      </a:r>
                    </a:p>
                    <a:p>
                      <a:pPr algn="l"/>
                      <a:r>
                        <a:rPr lang="en-US" sz="2000" b="0" kern="1200" dirty="0">
                          <a:effectLst/>
                        </a:rPr>
                        <a:t>Participate in a discussion about the value of preserving natural and cultural properties for future generations.</a:t>
                      </a:r>
                      <a:endParaRPr lang="en-US" sz="2000" b="0" u="sng" kern="1200" dirty="0">
                        <a:effectLst/>
                      </a:endParaRPr>
                    </a:p>
                  </a:txBody>
                  <a:tcPr marL="68580" marR="68580" marT="34290" marB="34290"/>
                </a:tc>
                <a:extLst>
                  <a:ext uri="{0D108BD9-81ED-4DB2-BD59-A6C34878D82A}">
                    <a16:rowId xmlns="" xmlns:a16="http://schemas.microsoft.com/office/drawing/2014/main" val="10000"/>
                  </a:ext>
                </a:extLst>
              </a:tr>
            </a:tbl>
          </a:graphicData>
        </a:graphic>
      </p:graphicFrame>
      <p:sp>
        <p:nvSpPr>
          <p:cNvPr id="9" name="TextBox 8"/>
          <p:cNvSpPr txBox="1"/>
          <p:nvPr/>
        </p:nvSpPr>
        <p:spPr>
          <a:xfrm>
            <a:off x="1828799" y="3184176"/>
            <a:ext cx="5280925" cy="707886"/>
          </a:xfrm>
          <a:prstGeom prst="rect">
            <a:avLst/>
          </a:prstGeom>
          <a:solidFill>
            <a:schemeClr val="accent1"/>
          </a:solidFill>
        </p:spPr>
        <p:txBody>
          <a:bodyPr wrap="square" rtlCol="0">
            <a:spAutoFit/>
          </a:bodyPr>
          <a:lstStyle/>
          <a:p>
            <a:pPr algn="ctr"/>
            <a:r>
              <a:rPr lang="en-US" sz="2000" b="1" dirty="0"/>
              <a:t>Creativity – Collaboration – Critical Thinking - Communication</a:t>
            </a:r>
          </a:p>
        </p:txBody>
      </p:sp>
      <p:sp>
        <p:nvSpPr>
          <p:cNvPr id="3" name="Slide Number Placeholder 2"/>
          <p:cNvSpPr>
            <a:spLocks noGrp="1"/>
          </p:cNvSpPr>
          <p:nvPr>
            <p:ph type="sldNum" sz="quarter" idx="12"/>
          </p:nvPr>
        </p:nvSpPr>
        <p:spPr/>
        <p:txBody>
          <a:bodyPr/>
          <a:lstStyle/>
          <a:p>
            <a:fld id="{74C2F60E-34D8-DD42-93FD-7BD7AE432328}" type="slidenum">
              <a:rPr lang="en-US"/>
              <a:pPr/>
              <a:t>15</a:t>
            </a:fld>
            <a:endParaRPr lang="en-US" dirty="0"/>
          </a:p>
        </p:txBody>
      </p:sp>
    </p:spTree>
    <p:extLst>
      <p:ext uri="{BB962C8B-B14F-4D97-AF65-F5344CB8AC3E}">
        <p14:creationId xmlns:p14="http://schemas.microsoft.com/office/powerpoint/2010/main" val="95423860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257907" y="293077"/>
            <a:ext cx="8278591" cy="1427482"/>
          </a:xfrm>
          <a:solidFill>
            <a:schemeClr val="accent1"/>
          </a:solidFill>
        </p:spPr>
        <p:txBody>
          <a:bodyPr>
            <a:normAutofit/>
          </a:bodyPr>
          <a:lstStyle/>
          <a:p>
            <a:pPr algn="ctr"/>
            <a:r>
              <a:rPr lang="en-US" dirty="0">
                <a:solidFill>
                  <a:schemeClr val="tx1"/>
                </a:solidFill>
              </a:rPr>
              <a:t>Toolbox </a:t>
            </a:r>
            <a:br>
              <a:rPr lang="en-US" dirty="0">
                <a:solidFill>
                  <a:schemeClr val="tx1"/>
                </a:solidFill>
              </a:rPr>
            </a:br>
            <a:r>
              <a:rPr lang="en-US" dirty="0">
                <a:solidFill>
                  <a:schemeClr val="tx1"/>
                </a:solidFill>
              </a:rPr>
              <a:t>Functions – Structures - Vocabulary</a:t>
            </a:r>
          </a:p>
        </p:txBody>
      </p:sp>
      <p:pic>
        <p:nvPicPr>
          <p:cNvPr id="7" name="Content Placeholder 6"/>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75753" y="1636621"/>
            <a:ext cx="7842897" cy="4803669"/>
          </a:xfrm>
        </p:spPr>
      </p:pic>
      <p:sp>
        <p:nvSpPr>
          <p:cNvPr id="3" name="Slide Number Placeholder 2"/>
          <p:cNvSpPr>
            <a:spLocks noGrp="1"/>
          </p:cNvSpPr>
          <p:nvPr>
            <p:ph type="sldNum" sz="quarter" idx="12"/>
          </p:nvPr>
        </p:nvSpPr>
        <p:spPr/>
        <p:txBody>
          <a:bodyPr/>
          <a:lstStyle/>
          <a:p>
            <a:fld id="{74C2F60E-34D8-DD42-93FD-7BD7AE432328}" type="slidenum">
              <a:rPr lang="en-US"/>
              <a:pPr/>
              <a:t>16</a:t>
            </a:fld>
            <a:endParaRPr lang="en-US" dirty="0"/>
          </a:p>
        </p:txBody>
      </p:sp>
    </p:spTree>
    <p:extLst>
      <p:ext uri="{BB962C8B-B14F-4D97-AF65-F5344CB8AC3E}">
        <p14:creationId xmlns:p14="http://schemas.microsoft.com/office/powerpoint/2010/main" val="144208087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7" name="Content Placeholder 6"/>
          <p:cNvGraphicFramePr>
            <a:graphicFrameLocks noGrp="1"/>
          </p:cNvGraphicFramePr>
          <p:nvPr>
            <p:ph idx="1"/>
            <p:extLst>
              <p:ext uri="{D42A27DB-BD31-4B8C-83A1-F6EECF244321}">
                <p14:modId xmlns:p14="http://schemas.microsoft.com/office/powerpoint/2010/main" val="367478848"/>
              </p:ext>
            </p:extLst>
          </p:nvPr>
        </p:nvGraphicFramePr>
        <p:xfrm>
          <a:off x="157499" y="120987"/>
          <a:ext cx="8845825" cy="6663788"/>
        </p:xfrm>
        <a:graphic>
          <a:graphicData uri="http://schemas.openxmlformats.org/drawingml/2006/table">
            <a:tbl>
              <a:tblPr firstRow="1" bandRow="1">
                <a:tableStyleId>{5C22544A-7EE6-4342-B048-85BDC9FD1C3A}</a:tableStyleId>
              </a:tblPr>
              <a:tblGrid>
                <a:gridCol w="3957301">
                  <a:extLst>
                    <a:ext uri="{9D8B030D-6E8A-4147-A177-3AD203B41FA5}">
                      <a16:colId xmlns="" xmlns:a16="http://schemas.microsoft.com/office/drawing/2014/main" val="608061522"/>
                    </a:ext>
                  </a:extLst>
                </a:gridCol>
                <a:gridCol w="2841063">
                  <a:extLst>
                    <a:ext uri="{9D8B030D-6E8A-4147-A177-3AD203B41FA5}">
                      <a16:colId xmlns="" xmlns:a16="http://schemas.microsoft.com/office/drawing/2014/main" val="2378009"/>
                    </a:ext>
                  </a:extLst>
                </a:gridCol>
                <a:gridCol w="2047461">
                  <a:extLst>
                    <a:ext uri="{9D8B030D-6E8A-4147-A177-3AD203B41FA5}">
                      <a16:colId xmlns="" xmlns:a16="http://schemas.microsoft.com/office/drawing/2014/main" val="926466478"/>
                    </a:ext>
                  </a:extLst>
                </a:gridCol>
              </a:tblGrid>
              <a:tr h="323948">
                <a:tc gridSpan="3">
                  <a:txBody>
                    <a:bodyPr/>
                    <a:lstStyle/>
                    <a:p>
                      <a:pPr algn="ctr"/>
                      <a:r>
                        <a:rPr lang="en-US" sz="1600" dirty="0"/>
                        <a:t>Key Learning Activities/Formative Assessments</a:t>
                      </a:r>
                      <a:endParaRPr lang="en-US" sz="1600" dirty="0">
                        <a:solidFill>
                          <a:schemeClr val="bg1"/>
                        </a:solidFill>
                      </a:endParaRPr>
                    </a:p>
                  </a:txBody>
                  <a:tcPr marL="68580" marR="68580" marT="34290" marB="34290"/>
                </a:tc>
                <a:tc hMerge="1">
                  <a:txBody>
                    <a:bodyPr/>
                    <a:lstStyle/>
                    <a:p>
                      <a:endParaRPr lang="en-US" dirty="0"/>
                    </a:p>
                  </a:txBody>
                  <a:tcPr/>
                </a:tc>
                <a:tc hMerge="1">
                  <a:txBody>
                    <a:bodyPr/>
                    <a:lstStyle/>
                    <a:p>
                      <a:endParaRPr lang="en-US" dirty="0"/>
                    </a:p>
                  </a:txBody>
                  <a:tcPr/>
                </a:tc>
                <a:extLst>
                  <a:ext uri="{0D108BD9-81ED-4DB2-BD59-A6C34878D82A}">
                    <a16:rowId xmlns="" xmlns:a16="http://schemas.microsoft.com/office/drawing/2014/main" val="454973584"/>
                  </a:ext>
                </a:extLst>
              </a:tr>
              <a:tr h="480060">
                <a:tc>
                  <a:txBody>
                    <a:bodyPr/>
                    <a:lstStyle/>
                    <a:p>
                      <a:pPr marL="0" marR="0" algn="ctr">
                        <a:spcBef>
                          <a:spcPts val="0"/>
                        </a:spcBef>
                        <a:spcAft>
                          <a:spcPts val="0"/>
                        </a:spcAft>
                      </a:pPr>
                      <a:r>
                        <a:rPr lang="en-US" sz="1600" b="1" dirty="0">
                          <a:effectLst/>
                        </a:rPr>
                        <a:t>Learning Activity/Formative Assessment</a:t>
                      </a:r>
                    </a:p>
                    <a:p>
                      <a:pPr marL="0" marR="0" algn="ctr">
                        <a:spcBef>
                          <a:spcPts val="0"/>
                        </a:spcBef>
                        <a:spcAft>
                          <a:spcPts val="0"/>
                        </a:spcAft>
                      </a:pPr>
                      <a:r>
                        <a:rPr lang="en-US" sz="1600" b="1" dirty="0">
                          <a:effectLst/>
                        </a:rPr>
                        <a:t>(Sample activities are listed from the beginning to the end of the unit). </a:t>
                      </a:r>
                      <a:endParaRPr lang="en-US" sz="1600" b="1" dirty="0">
                        <a:effectLst/>
                        <a:latin typeface="+mn-lt"/>
                        <a:ea typeface="SimSun" panose="02010600030101010101" pitchFamily="2" charset="-122"/>
                        <a:cs typeface="Times New Roman" panose="02020603050405020304" pitchFamily="18" charset="0"/>
                      </a:endParaRPr>
                    </a:p>
                  </a:txBody>
                  <a:tcPr marL="51435" marR="51435" marT="0" marB="0" anchor="ctr"/>
                </a:tc>
                <a:tc>
                  <a:txBody>
                    <a:bodyPr/>
                    <a:lstStyle/>
                    <a:p>
                      <a:pPr marL="0" marR="0" algn="ctr">
                        <a:spcBef>
                          <a:spcPts val="0"/>
                        </a:spcBef>
                        <a:spcAft>
                          <a:spcPts val="0"/>
                        </a:spcAft>
                      </a:pPr>
                      <a:r>
                        <a:rPr lang="en-US" sz="1600" b="1" dirty="0">
                          <a:effectLst/>
                        </a:rPr>
                        <a:t>How does this activity support the unit goals or performance tasks?</a:t>
                      </a:r>
                      <a:endParaRPr lang="en-US" sz="1600" b="1" dirty="0">
                        <a:effectLst/>
                        <a:latin typeface="+mn-lt"/>
                        <a:ea typeface="SimSun" panose="02010600030101010101" pitchFamily="2" charset="-122"/>
                        <a:cs typeface="Times New Roman" panose="02020603050405020304" pitchFamily="18" charset="0"/>
                      </a:endParaRPr>
                    </a:p>
                  </a:txBody>
                  <a:tcPr marL="51435" marR="51435" marT="0" marB="0" anchor="ctr"/>
                </a:tc>
                <a:tc>
                  <a:txBody>
                    <a:bodyPr/>
                    <a:lstStyle/>
                    <a:p>
                      <a:pPr marL="0" marR="0" algn="ctr">
                        <a:spcBef>
                          <a:spcPts val="0"/>
                        </a:spcBef>
                        <a:spcAft>
                          <a:spcPts val="0"/>
                        </a:spcAft>
                      </a:pPr>
                      <a:r>
                        <a:rPr lang="en-US" sz="1600" b="1" dirty="0">
                          <a:effectLst/>
                        </a:rPr>
                        <a:t>Mode of Communication</a:t>
                      </a:r>
                      <a:endParaRPr lang="en-US" sz="1600" b="1" dirty="0">
                        <a:effectLst/>
                        <a:latin typeface="+mn-lt"/>
                        <a:ea typeface="SimSun" panose="02010600030101010101" pitchFamily="2" charset="-122"/>
                        <a:cs typeface="Times New Roman" panose="02020603050405020304" pitchFamily="18" charset="0"/>
                      </a:endParaRPr>
                    </a:p>
                  </a:txBody>
                  <a:tcPr marL="51435" marR="51435" marT="0" marB="0" anchor="ctr"/>
                </a:tc>
                <a:extLst>
                  <a:ext uri="{0D108BD9-81ED-4DB2-BD59-A6C34878D82A}">
                    <a16:rowId xmlns="" xmlns:a16="http://schemas.microsoft.com/office/drawing/2014/main" val="3369759201"/>
                  </a:ext>
                </a:extLst>
              </a:tr>
              <a:tr h="323948">
                <a:tc>
                  <a:txBody>
                    <a:bodyPr/>
                    <a:lstStyle/>
                    <a:p>
                      <a:pPr marL="0" marR="0">
                        <a:spcBef>
                          <a:spcPts val="0"/>
                        </a:spcBef>
                        <a:spcAft>
                          <a:spcPts val="0"/>
                        </a:spcAft>
                      </a:pPr>
                      <a:r>
                        <a:rPr lang="en-US" sz="1600" dirty="0">
                          <a:effectLst/>
                        </a:rPr>
                        <a:t>View video explaining origin of World Heritage sites; write a reaction to the stated purpose for the World Heritage sites</a:t>
                      </a:r>
                      <a:endParaRPr lang="en-US" sz="1600" dirty="0">
                        <a:effectLst/>
                        <a:latin typeface="+mn-lt"/>
                        <a:ea typeface="SimSun" panose="02010600030101010101" pitchFamily="2" charset="-122"/>
                        <a:cs typeface="Times New Roman" panose="02020603050405020304" pitchFamily="18" charset="0"/>
                      </a:endParaRPr>
                    </a:p>
                  </a:txBody>
                  <a:tcPr marL="51435" marR="51435" marT="0" marB="0" anchor="ctr"/>
                </a:tc>
                <a:tc>
                  <a:txBody>
                    <a:bodyPr/>
                    <a:lstStyle/>
                    <a:p>
                      <a:pPr marL="0" marR="0">
                        <a:spcBef>
                          <a:spcPts val="0"/>
                        </a:spcBef>
                        <a:spcAft>
                          <a:spcPts val="0"/>
                        </a:spcAft>
                      </a:pPr>
                      <a:r>
                        <a:rPr lang="en-US" sz="1600" dirty="0">
                          <a:effectLst/>
                        </a:rPr>
                        <a:t>Establish context for the unit</a:t>
                      </a:r>
                      <a:endParaRPr lang="en-US" sz="1600" dirty="0">
                        <a:effectLst/>
                        <a:latin typeface="+mn-lt"/>
                        <a:ea typeface="SimSun" panose="02010600030101010101" pitchFamily="2" charset="-122"/>
                        <a:cs typeface="Times New Roman" panose="02020603050405020304" pitchFamily="18" charset="0"/>
                      </a:endParaRPr>
                    </a:p>
                  </a:txBody>
                  <a:tcPr marL="51435" marR="51435" marT="0" marB="0"/>
                </a:tc>
                <a:tc>
                  <a:txBody>
                    <a:bodyPr/>
                    <a:lstStyle/>
                    <a:p>
                      <a:pPr marL="0" marR="0" algn="ctr">
                        <a:spcBef>
                          <a:spcPts val="0"/>
                        </a:spcBef>
                        <a:spcAft>
                          <a:spcPts val="0"/>
                        </a:spcAft>
                      </a:pPr>
                      <a:r>
                        <a:rPr lang="en-US" sz="1600" dirty="0">
                          <a:effectLst/>
                        </a:rPr>
                        <a:t>Interpretive</a:t>
                      </a:r>
                    </a:p>
                    <a:p>
                      <a:pPr marL="0" marR="0" algn="ctr">
                        <a:spcBef>
                          <a:spcPts val="0"/>
                        </a:spcBef>
                        <a:spcAft>
                          <a:spcPts val="0"/>
                        </a:spcAft>
                      </a:pPr>
                      <a:r>
                        <a:rPr lang="en-US" sz="1600" dirty="0">
                          <a:effectLst/>
                        </a:rPr>
                        <a:t>Presentational</a:t>
                      </a:r>
                      <a:endParaRPr lang="en-US" sz="1600" dirty="0">
                        <a:effectLst/>
                        <a:latin typeface="+mn-lt"/>
                        <a:ea typeface="SimSun" panose="02010600030101010101" pitchFamily="2" charset="-122"/>
                        <a:cs typeface="Times New Roman" panose="02020603050405020304" pitchFamily="18" charset="0"/>
                      </a:endParaRPr>
                    </a:p>
                  </a:txBody>
                  <a:tcPr marL="51435" marR="51435" marT="0" marB="0" anchor="ctr"/>
                </a:tc>
                <a:extLst>
                  <a:ext uri="{0D108BD9-81ED-4DB2-BD59-A6C34878D82A}">
                    <a16:rowId xmlns="" xmlns:a16="http://schemas.microsoft.com/office/drawing/2014/main" val="3102621309"/>
                  </a:ext>
                </a:extLst>
              </a:tr>
              <a:tr h="323948">
                <a:tc>
                  <a:txBody>
                    <a:bodyPr/>
                    <a:lstStyle/>
                    <a:p>
                      <a:pPr marL="0" marR="0">
                        <a:spcBef>
                          <a:spcPts val="0"/>
                        </a:spcBef>
                        <a:spcAft>
                          <a:spcPts val="0"/>
                        </a:spcAft>
                      </a:pPr>
                      <a:r>
                        <a:rPr lang="en-US" sz="1600" dirty="0">
                          <a:effectLst/>
                        </a:rPr>
                        <a:t>Locate World Heritage sites on a world map</a:t>
                      </a:r>
                      <a:endParaRPr lang="en-US" sz="1600" dirty="0">
                        <a:effectLst/>
                        <a:latin typeface="+mn-lt"/>
                        <a:ea typeface="SimSun" panose="02010600030101010101" pitchFamily="2" charset="-122"/>
                        <a:cs typeface="Times New Roman" panose="02020603050405020304" pitchFamily="18" charset="0"/>
                      </a:endParaRPr>
                    </a:p>
                  </a:txBody>
                  <a:tcPr marL="51435" marR="51435" marT="0" marB="0" anchor="ctr"/>
                </a:tc>
                <a:tc>
                  <a:txBody>
                    <a:bodyPr/>
                    <a:lstStyle/>
                    <a:p>
                      <a:pPr marL="0" marR="0">
                        <a:spcBef>
                          <a:spcPts val="0"/>
                        </a:spcBef>
                        <a:spcAft>
                          <a:spcPts val="0"/>
                        </a:spcAft>
                      </a:pPr>
                      <a:r>
                        <a:rPr lang="en-US" sz="1600" dirty="0">
                          <a:effectLst/>
                        </a:rPr>
                        <a:t>Become familiar with location of World Heritage sites around the world</a:t>
                      </a:r>
                      <a:endParaRPr lang="en-US" sz="1600" dirty="0">
                        <a:effectLst/>
                        <a:latin typeface="+mn-lt"/>
                        <a:ea typeface="SimSun" panose="02010600030101010101" pitchFamily="2" charset="-122"/>
                        <a:cs typeface="Times New Roman" panose="02020603050405020304" pitchFamily="18" charset="0"/>
                      </a:endParaRPr>
                    </a:p>
                  </a:txBody>
                  <a:tcPr marL="51435" marR="51435" marT="0" marB="0"/>
                </a:tc>
                <a:tc>
                  <a:txBody>
                    <a:bodyPr/>
                    <a:lstStyle/>
                    <a:p>
                      <a:pPr marL="0" marR="0" algn="ctr">
                        <a:spcBef>
                          <a:spcPts val="0"/>
                        </a:spcBef>
                        <a:spcAft>
                          <a:spcPts val="0"/>
                        </a:spcAft>
                      </a:pPr>
                      <a:r>
                        <a:rPr lang="en-US" sz="1600" dirty="0">
                          <a:effectLst/>
                        </a:rPr>
                        <a:t>Interpretive</a:t>
                      </a:r>
                      <a:endParaRPr lang="en-US" sz="1600" dirty="0">
                        <a:effectLst/>
                        <a:latin typeface="+mn-lt"/>
                        <a:ea typeface="SimSun" panose="02010600030101010101" pitchFamily="2" charset="-122"/>
                        <a:cs typeface="Times New Roman" panose="02020603050405020304" pitchFamily="18" charset="0"/>
                      </a:endParaRPr>
                    </a:p>
                  </a:txBody>
                  <a:tcPr marL="51435" marR="51435" marT="0" marB="0" anchor="ctr"/>
                </a:tc>
                <a:extLst>
                  <a:ext uri="{0D108BD9-81ED-4DB2-BD59-A6C34878D82A}">
                    <a16:rowId xmlns="" xmlns:a16="http://schemas.microsoft.com/office/drawing/2014/main" val="4237561295"/>
                  </a:ext>
                </a:extLst>
              </a:tr>
              <a:tr h="323948">
                <a:tc>
                  <a:txBody>
                    <a:bodyPr/>
                    <a:lstStyle/>
                    <a:p>
                      <a:pPr marL="0" marR="0">
                        <a:spcBef>
                          <a:spcPts val="0"/>
                        </a:spcBef>
                        <a:spcAft>
                          <a:spcPts val="0"/>
                        </a:spcAft>
                      </a:pPr>
                      <a:r>
                        <a:rPr lang="en-US" sz="1600" dirty="0">
                          <a:effectLst/>
                        </a:rPr>
                        <a:t>Place World Heritage sites on a timeline by asking and responding questions about the age of various sites.</a:t>
                      </a:r>
                      <a:endParaRPr lang="en-US" sz="1600" dirty="0">
                        <a:effectLst/>
                        <a:latin typeface="+mn-lt"/>
                        <a:ea typeface="SimSun" panose="02010600030101010101" pitchFamily="2" charset="-122"/>
                        <a:cs typeface="Times New Roman" panose="02020603050405020304" pitchFamily="18" charset="0"/>
                      </a:endParaRPr>
                    </a:p>
                  </a:txBody>
                  <a:tcPr marL="51435" marR="51435" marT="0" marB="0" anchor="ctr"/>
                </a:tc>
                <a:tc>
                  <a:txBody>
                    <a:bodyPr/>
                    <a:lstStyle/>
                    <a:p>
                      <a:pPr marL="0" marR="0">
                        <a:spcBef>
                          <a:spcPts val="0"/>
                        </a:spcBef>
                        <a:spcAft>
                          <a:spcPts val="0"/>
                        </a:spcAft>
                      </a:pPr>
                      <a:r>
                        <a:rPr lang="en-US" sz="1600" dirty="0">
                          <a:effectLst/>
                        </a:rPr>
                        <a:t>Place World Heritage sites on a continuum from oldest to newest</a:t>
                      </a:r>
                      <a:endParaRPr lang="en-US" sz="1600" dirty="0">
                        <a:effectLst/>
                        <a:latin typeface="+mn-lt"/>
                        <a:ea typeface="SimSun" panose="02010600030101010101" pitchFamily="2" charset="-122"/>
                        <a:cs typeface="Times New Roman" panose="02020603050405020304" pitchFamily="18" charset="0"/>
                      </a:endParaRPr>
                    </a:p>
                  </a:txBody>
                  <a:tcPr marL="51435" marR="51435" marT="0" marB="0"/>
                </a:tc>
                <a:tc>
                  <a:txBody>
                    <a:bodyPr/>
                    <a:lstStyle/>
                    <a:p>
                      <a:pPr marL="0" marR="0" algn="ctr">
                        <a:spcBef>
                          <a:spcPts val="0"/>
                        </a:spcBef>
                        <a:spcAft>
                          <a:spcPts val="0"/>
                        </a:spcAft>
                      </a:pPr>
                      <a:r>
                        <a:rPr lang="en-US" sz="1600" dirty="0">
                          <a:effectLst/>
                        </a:rPr>
                        <a:t>Interpersonal</a:t>
                      </a:r>
                    </a:p>
                    <a:p>
                      <a:pPr marL="0" marR="0" algn="ctr">
                        <a:spcBef>
                          <a:spcPts val="0"/>
                        </a:spcBef>
                        <a:spcAft>
                          <a:spcPts val="0"/>
                        </a:spcAft>
                      </a:pPr>
                      <a:r>
                        <a:rPr lang="en-US" sz="1600" dirty="0">
                          <a:effectLst/>
                        </a:rPr>
                        <a:t>Presentational</a:t>
                      </a:r>
                      <a:endParaRPr lang="en-US" sz="1600" dirty="0">
                        <a:effectLst/>
                        <a:latin typeface="+mn-lt"/>
                        <a:ea typeface="SimSun" panose="02010600030101010101" pitchFamily="2" charset="-122"/>
                        <a:cs typeface="Times New Roman" panose="02020603050405020304" pitchFamily="18" charset="0"/>
                      </a:endParaRPr>
                    </a:p>
                  </a:txBody>
                  <a:tcPr marL="51435" marR="51435" marT="0" marB="0" anchor="ctr"/>
                </a:tc>
                <a:extLst>
                  <a:ext uri="{0D108BD9-81ED-4DB2-BD59-A6C34878D82A}">
                    <a16:rowId xmlns="" xmlns:a16="http://schemas.microsoft.com/office/drawing/2014/main" val="2223755239"/>
                  </a:ext>
                </a:extLst>
              </a:tr>
              <a:tr h="323948">
                <a:tc>
                  <a:txBody>
                    <a:bodyPr/>
                    <a:lstStyle/>
                    <a:p>
                      <a:pPr marL="0" marR="0">
                        <a:spcBef>
                          <a:spcPts val="0"/>
                        </a:spcBef>
                        <a:spcAft>
                          <a:spcPts val="0"/>
                        </a:spcAft>
                      </a:pPr>
                      <a:r>
                        <a:rPr lang="en-US" sz="1600" dirty="0">
                          <a:effectLst/>
                        </a:rPr>
                        <a:t>Match historic events, people with World Heritage sites</a:t>
                      </a:r>
                      <a:endParaRPr lang="en-US" sz="1600" dirty="0">
                        <a:effectLst/>
                        <a:latin typeface="+mn-lt"/>
                        <a:ea typeface="SimSun" panose="02010600030101010101" pitchFamily="2" charset="-122"/>
                        <a:cs typeface="Times New Roman" panose="02020603050405020304" pitchFamily="18" charset="0"/>
                      </a:endParaRPr>
                    </a:p>
                  </a:txBody>
                  <a:tcPr marL="51435" marR="51435" marT="0" marB="0" anchor="ctr"/>
                </a:tc>
                <a:tc>
                  <a:txBody>
                    <a:bodyPr/>
                    <a:lstStyle/>
                    <a:p>
                      <a:pPr marL="0" marR="0">
                        <a:spcBef>
                          <a:spcPts val="0"/>
                        </a:spcBef>
                        <a:spcAft>
                          <a:spcPts val="0"/>
                        </a:spcAft>
                      </a:pPr>
                      <a:r>
                        <a:rPr lang="en-US" sz="1600" dirty="0">
                          <a:effectLst/>
                        </a:rPr>
                        <a:t>Place World Heritage sites in context</a:t>
                      </a:r>
                      <a:endParaRPr lang="en-US" sz="1600" dirty="0">
                        <a:effectLst/>
                        <a:latin typeface="+mn-lt"/>
                        <a:ea typeface="SimSun" panose="02010600030101010101" pitchFamily="2" charset="-122"/>
                        <a:cs typeface="Times New Roman" panose="02020603050405020304" pitchFamily="18" charset="0"/>
                      </a:endParaRPr>
                    </a:p>
                  </a:txBody>
                  <a:tcPr marL="51435" marR="51435" marT="0" marB="0"/>
                </a:tc>
                <a:tc>
                  <a:txBody>
                    <a:bodyPr/>
                    <a:lstStyle/>
                    <a:p>
                      <a:pPr marL="0" marR="0" algn="ctr">
                        <a:spcBef>
                          <a:spcPts val="0"/>
                        </a:spcBef>
                        <a:spcAft>
                          <a:spcPts val="0"/>
                        </a:spcAft>
                      </a:pPr>
                      <a:r>
                        <a:rPr lang="en-US" sz="1600" dirty="0">
                          <a:effectLst/>
                        </a:rPr>
                        <a:t>Interpretive</a:t>
                      </a:r>
                    </a:p>
                    <a:p>
                      <a:pPr marL="0" marR="0" algn="ctr">
                        <a:spcBef>
                          <a:spcPts val="0"/>
                        </a:spcBef>
                        <a:spcAft>
                          <a:spcPts val="0"/>
                        </a:spcAft>
                      </a:pPr>
                      <a:r>
                        <a:rPr lang="en-US" sz="1600" dirty="0">
                          <a:effectLst/>
                        </a:rPr>
                        <a:t>Presentational</a:t>
                      </a:r>
                      <a:endParaRPr lang="en-US" sz="1600" dirty="0">
                        <a:effectLst/>
                        <a:latin typeface="+mn-lt"/>
                        <a:ea typeface="SimSun" panose="02010600030101010101" pitchFamily="2" charset="-122"/>
                        <a:cs typeface="Times New Roman" panose="02020603050405020304" pitchFamily="18" charset="0"/>
                      </a:endParaRPr>
                    </a:p>
                  </a:txBody>
                  <a:tcPr marL="51435" marR="51435" marT="0" marB="0" anchor="ctr"/>
                </a:tc>
                <a:extLst>
                  <a:ext uri="{0D108BD9-81ED-4DB2-BD59-A6C34878D82A}">
                    <a16:rowId xmlns="" xmlns:a16="http://schemas.microsoft.com/office/drawing/2014/main" val="1322093225"/>
                  </a:ext>
                </a:extLst>
              </a:tr>
              <a:tr h="323948">
                <a:tc>
                  <a:txBody>
                    <a:bodyPr/>
                    <a:lstStyle/>
                    <a:p>
                      <a:pPr marL="0" marR="0">
                        <a:spcBef>
                          <a:spcPts val="0"/>
                        </a:spcBef>
                        <a:spcAft>
                          <a:spcPts val="0"/>
                        </a:spcAft>
                      </a:pPr>
                      <a:r>
                        <a:rPr lang="en-US" sz="1600" dirty="0">
                          <a:effectLst/>
                        </a:rPr>
                        <a:t>Listen to descriptions of World Heritage sites and identify the property described</a:t>
                      </a:r>
                      <a:endParaRPr lang="en-US" sz="1600" dirty="0">
                        <a:effectLst/>
                        <a:latin typeface="+mn-lt"/>
                        <a:ea typeface="SimSun" panose="02010600030101010101" pitchFamily="2" charset="-122"/>
                        <a:cs typeface="Times New Roman" panose="02020603050405020304" pitchFamily="18" charset="0"/>
                      </a:endParaRPr>
                    </a:p>
                  </a:txBody>
                  <a:tcPr marL="51435" marR="51435" marT="0" marB="0" anchor="ctr"/>
                </a:tc>
                <a:tc>
                  <a:txBody>
                    <a:bodyPr/>
                    <a:lstStyle/>
                    <a:p>
                      <a:pPr marL="0" marR="0">
                        <a:spcBef>
                          <a:spcPts val="0"/>
                        </a:spcBef>
                        <a:spcAft>
                          <a:spcPts val="0"/>
                        </a:spcAft>
                      </a:pPr>
                      <a:r>
                        <a:rPr lang="en-US" sz="1600">
                          <a:effectLst/>
                        </a:rPr>
                        <a:t>Become familiar with specific vocabulary to describe World Heritage properties</a:t>
                      </a:r>
                      <a:endParaRPr lang="en-US" sz="1600">
                        <a:effectLst/>
                        <a:latin typeface="+mn-lt"/>
                        <a:ea typeface="SimSun" panose="02010600030101010101" pitchFamily="2" charset="-122"/>
                        <a:cs typeface="Times New Roman" panose="02020603050405020304" pitchFamily="18" charset="0"/>
                      </a:endParaRPr>
                    </a:p>
                  </a:txBody>
                  <a:tcPr marL="51435" marR="51435" marT="0" marB="0"/>
                </a:tc>
                <a:tc>
                  <a:txBody>
                    <a:bodyPr/>
                    <a:lstStyle/>
                    <a:p>
                      <a:pPr marL="0" marR="0" algn="ctr">
                        <a:spcBef>
                          <a:spcPts val="0"/>
                        </a:spcBef>
                        <a:spcAft>
                          <a:spcPts val="0"/>
                        </a:spcAft>
                      </a:pPr>
                      <a:r>
                        <a:rPr lang="en-US" sz="1600" dirty="0">
                          <a:effectLst/>
                        </a:rPr>
                        <a:t>Interpretive</a:t>
                      </a:r>
                      <a:endParaRPr lang="en-US" sz="1600" dirty="0">
                        <a:effectLst/>
                        <a:latin typeface="+mn-lt"/>
                        <a:ea typeface="SimSun" panose="02010600030101010101" pitchFamily="2" charset="-122"/>
                        <a:cs typeface="Times New Roman" panose="02020603050405020304" pitchFamily="18" charset="0"/>
                      </a:endParaRPr>
                    </a:p>
                  </a:txBody>
                  <a:tcPr marL="51435" marR="51435" marT="0" marB="0" anchor="ctr"/>
                </a:tc>
                <a:extLst>
                  <a:ext uri="{0D108BD9-81ED-4DB2-BD59-A6C34878D82A}">
                    <a16:rowId xmlns="" xmlns:a16="http://schemas.microsoft.com/office/drawing/2014/main" val="1885915942"/>
                  </a:ext>
                </a:extLst>
              </a:tr>
              <a:tr h="323948">
                <a:tc>
                  <a:txBody>
                    <a:bodyPr/>
                    <a:lstStyle/>
                    <a:p>
                      <a:pPr marL="0" marR="0">
                        <a:spcBef>
                          <a:spcPts val="0"/>
                        </a:spcBef>
                        <a:spcAft>
                          <a:spcPts val="0"/>
                        </a:spcAft>
                      </a:pPr>
                      <a:r>
                        <a:rPr lang="en-US" sz="1600" dirty="0">
                          <a:effectLst/>
                        </a:rPr>
                        <a:t>Write a postcard to a friend describing your visit to a World Heritage site</a:t>
                      </a:r>
                      <a:endParaRPr lang="en-US" sz="1600" dirty="0">
                        <a:effectLst/>
                        <a:latin typeface="+mn-lt"/>
                        <a:ea typeface="SimSun" panose="02010600030101010101" pitchFamily="2" charset="-122"/>
                        <a:cs typeface="Times New Roman" panose="02020603050405020304" pitchFamily="18" charset="0"/>
                      </a:endParaRPr>
                    </a:p>
                  </a:txBody>
                  <a:tcPr marL="51435" marR="51435" marT="0" marB="0" anchor="ctr"/>
                </a:tc>
                <a:tc>
                  <a:txBody>
                    <a:bodyPr/>
                    <a:lstStyle/>
                    <a:p>
                      <a:pPr marL="0" marR="0">
                        <a:spcBef>
                          <a:spcPts val="0"/>
                        </a:spcBef>
                        <a:spcAft>
                          <a:spcPts val="0"/>
                        </a:spcAft>
                      </a:pPr>
                      <a:r>
                        <a:rPr lang="en-US" sz="1600">
                          <a:effectLst/>
                        </a:rPr>
                        <a:t>Writing descriptions</a:t>
                      </a:r>
                      <a:endParaRPr lang="en-US" sz="1600">
                        <a:effectLst/>
                        <a:latin typeface="+mn-lt"/>
                        <a:ea typeface="SimSun" panose="02010600030101010101" pitchFamily="2" charset="-122"/>
                        <a:cs typeface="Times New Roman" panose="02020603050405020304" pitchFamily="18" charset="0"/>
                      </a:endParaRPr>
                    </a:p>
                  </a:txBody>
                  <a:tcPr marL="51435" marR="51435" marT="0" marB="0"/>
                </a:tc>
                <a:tc>
                  <a:txBody>
                    <a:bodyPr/>
                    <a:lstStyle/>
                    <a:p>
                      <a:pPr marL="0" marR="0" algn="ctr">
                        <a:spcBef>
                          <a:spcPts val="0"/>
                        </a:spcBef>
                        <a:spcAft>
                          <a:spcPts val="0"/>
                        </a:spcAft>
                      </a:pPr>
                      <a:r>
                        <a:rPr lang="en-US" sz="1600" dirty="0">
                          <a:effectLst/>
                        </a:rPr>
                        <a:t>Presentational</a:t>
                      </a:r>
                      <a:endParaRPr lang="en-US" sz="1600" dirty="0">
                        <a:effectLst/>
                        <a:latin typeface="+mn-lt"/>
                        <a:ea typeface="SimSun" panose="02010600030101010101" pitchFamily="2" charset="-122"/>
                        <a:cs typeface="Times New Roman" panose="02020603050405020304" pitchFamily="18" charset="0"/>
                      </a:endParaRPr>
                    </a:p>
                  </a:txBody>
                  <a:tcPr marL="51435" marR="51435" marT="0" marB="0" anchor="ctr"/>
                </a:tc>
                <a:extLst>
                  <a:ext uri="{0D108BD9-81ED-4DB2-BD59-A6C34878D82A}">
                    <a16:rowId xmlns="" xmlns:a16="http://schemas.microsoft.com/office/drawing/2014/main" val="916837686"/>
                  </a:ext>
                </a:extLst>
              </a:tr>
              <a:tr h="323948">
                <a:tc>
                  <a:txBody>
                    <a:bodyPr/>
                    <a:lstStyle/>
                    <a:p>
                      <a:pPr marL="0" marR="0">
                        <a:spcBef>
                          <a:spcPts val="0"/>
                        </a:spcBef>
                        <a:spcAft>
                          <a:spcPts val="0"/>
                        </a:spcAft>
                      </a:pPr>
                      <a:r>
                        <a:rPr lang="en-US" sz="1600" dirty="0">
                          <a:effectLst/>
                        </a:rPr>
                        <a:t>Write a letter to the editor justifying preserving a natural or cultural property in your region</a:t>
                      </a:r>
                      <a:endParaRPr lang="en-US" sz="1600" dirty="0">
                        <a:effectLst/>
                        <a:latin typeface="+mn-lt"/>
                        <a:ea typeface="SimSun" panose="02010600030101010101" pitchFamily="2" charset="-122"/>
                        <a:cs typeface="Times New Roman" panose="02020603050405020304" pitchFamily="18" charset="0"/>
                      </a:endParaRPr>
                    </a:p>
                  </a:txBody>
                  <a:tcPr marL="51435" marR="51435" marT="0" marB="0" anchor="ctr"/>
                </a:tc>
                <a:tc>
                  <a:txBody>
                    <a:bodyPr/>
                    <a:lstStyle/>
                    <a:p>
                      <a:pPr marL="0" marR="0">
                        <a:spcBef>
                          <a:spcPts val="0"/>
                        </a:spcBef>
                        <a:spcAft>
                          <a:spcPts val="0"/>
                        </a:spcAft>
                      </a:pPr>
                      <a:r>
                        <a:rPr lang="en-US" sz="1600">
                          <a:effectLst/>
                        </a:rPr>
                        <a:t>Expressing opinions</a:t>
                      </a:r>
                      <a:endParaRPr lang="en-US" sz="1600">
                        <a:effectLst/>
                        <a:latin typeface="+mn-lt"/>
                        <a:ea typeface="SimSun" panose="02010600030101010101" pitchFamily="2" charset="-122"/>
                        <a:cs typeface="Times New Roman" panose="02020603050405020304" pitchFamily="18" charset="0"/>
                      </a:endParaRPr>
                    </a:p>
                  </a:txBody>
                  <a:tcPr marL="51435" marR="51435" marT="0" marB="0"/>
                </a:tc>
                <a:tc>
                  <a:txBody>
                    <a:bodyPr/>
                    <a:lstStyle/>
                    <a:p>
                      <a:pPr marL="0" marR="0" algn="ctr">
                        <a:spcBef>
                          <a:spcPts val="0"/>
                        </a:spcBef>
                        <a:spcAft>
                          <a:spcPts val="0"/>
                        </a:spcAft>
                      </a:pPr>
                      <a:r>
                        <a:rPr lang="en-US" sz="1600" dirty="0">
                          <a:effectLst/>
                        </a:rPr>
                        <a:t>Presentational</a:t>
                      </a:r>
                      <a:endParaRPr lang="en-US" sz="1600" dirty="0">
                        <a:effectLst/>
                        <a:latin typeface="+mn-lt"/>
                        <a:ea typeface="SimSun" panose="02010600030101010101" pitchFamily="2" charset="-122"/>
                        <a:cs typeface="Times New Roman" panose="02020603050405020304" pitchFamily="18" charset="0"/>
                      </a:endParaRPr>
                    </a:p>
                  </a:txBody>
                  <a:tcPr marL="51435" marR="51435" marT="0" marB="0" anchor="ctr"/>
                </a:tc>
                <a:extLst>
                  <a:ext uri="{0D108BD9-81ED-4DB2-BD59-A6C34878D82A}">
                    <a16:rowId xmlns="" xmlns:a16="http://schemas.microsoft.com/office/drawing/2014/main" val="3436008311"/>
                  </a:ext>
                </a:extLst>
              </a:tr>
              <a:tr h="323948">
                <a:tc>
                  <a:txBody>
                    <a:bodyPr/>
                    <a:lstStyle/>
                    <a:p>
                      <a:pPr marL="0" marR="0">
                        <a:spcBef>
                          <a:spcPts val="0"/>
                        </a:spcBef>
                        <a:spcAft>
                          <a:spcPts val="0"/>
                        </a:spcAft>
                      </a:pPr>
                      <a:r>
                        <a:rPr lang="en-US" sz="1600" dirty="0">
                          <a:effectLst/>
                        </a:rPr>
                        <a:t>Exchange opinions about World Heritage sites you would like to visit some day</a:t>
                      </a:r>
                      <a:endParaRPr lang="en-US" sz="1600" dirty="0">
                        <a:effectLst/>
                        <a:latin typeface="+mn-lt"/>
                        <a:ea typeface="SimSun" panose="02010600030101010101" pitchFamily="2" charset="-122"/>
                        <a:cs typeface="Times New Roman" panose="02020603050405020304" pitchFamily="18" charset="0"/>
                      </a:endParaRPr>
                    </a:p>
                  </a:txBody>
                  <a:tcPr marL="51435" marR="51435" marT="0" marB="0" anchor="ctr"/>
                </a:tc>
                <a:tc>
                  <a:txBody>
                    <a:bodyPr/>
                    <a:lstStyle/>
                    <a:p>
                      <a:pPr marL="0" marR="0">
                        <a:spcBef>
                          <a:spcPts val="0"/>
                        </a:spcBef>
                        <a:spcAft>
                          <a:spcPts val="0"/>
                        </a:spcAft>
                      </a:pPr>
                      <a:r>
                        <a:rPr lang="en-US" sz="1600">
                          <a:effectLst/>
                        </a:rPr>
                        <a:t>Expressing opinions, making recommendations</a:t>
                      </a:r>
                      <a:endParaRPr lang="en-US" sz="1600">
                        <a:effectLst/>
                        <a:latin typeface="+mn-lt"/>
                        <a:ea typeface="SimSun" panose="02010600030101010101" pitchFamily="2" charset="-122"/>
                        <a:cs typeface="Times New Roman" panose="02020603050405020304" pitchFamily="18" charset="0"/>
                      </a:endParaRPr>
                    </a:p>
                  </a:txBody>
                  <a:tcPr marL="51435" marR="51435" marT="0" marB="0"/>
                </a:tc>
                <a:tc>
                  <a:txBody>
                    <a:bodyPr/>
                    <a:lstStyle/>
                    <a:p>
                      <a:pPr marL="0" marR="0" algn="ctr">
                        <a:spcBef>
                          <a:spcPts val="0"/>
                        </a:spcBef>
                        <a:spcAft>
                          <a:spcPts val="0"/>
                        </a:spcAft>
                      </a:pPr>
                      <a:r>
                        <a:rPr lang="en-US" sz="1600" dirty="0">
                          <a:effectLst/>
                        </a:rPr>
                        <a:t>Interpersonal</a:t>
                      </a:r>
                      <a:endParaRPr lang="en-US" sz="1600" dirty="0">
                        <a:effectLst/>
                        <a:latin typeface="+mn-lt"/>
                        <a:ea typeface="SimSun" panose="02010600030101010101" pitchFamily="2" charset="-122"/>
                        <a:cs typeface="Times New Roman" panose="02020603050405020304" pitchFamily="18" charset="0"/>
                      </a:endParaRPr>
                    </a:p>
                  </a:txBody>
                  <a:tcPr marL="51435" marR="51435" marT="0" marB="0" anchor="ctr"/>
                </a:tc>
                <a:extLst>
                  <a:ext uri="{0D108BD9-81ED-4DB2-BD59-A6C34878D82A}">
                    <a16:rowId xmlns="" xmlns:a16="http://schemas.microsoft.com/office/drawing/2014/main" val="1149061296"/>
                  </a:ext>
                </a:extLst>
              </a:tr>
              <a:tr h="323948">
                <a:tc>
                  <a:txBody>
                    <a:bodyPr/>
                    <a:lstStyle/>
                    <a:p>
                      <a:pPr marL="0" marR="0">
                        <a:spcBef>
                          <a:spcPts val="0"/>
                        </a:spcBef>
                        <a:spcAft>
                          <a:spcPts val="0"/>
                        </a:spcAft>
                      </a:pPr>
                      <a:r>
                        <a:rPr lang="en-US" sz="1600" dirty="0">
                          <a:effectLst/>
                        </a:rPr>
                        <a:t>Play the role of a tour guide at a World Heritage site</a:t>
                      </a:r>
                      <a:endParaRPr lang="en-US" sz="1600" dirty="0">
                        <a:effectLst/>
                        <a:latin typeface="+mn-lt"/>
                        <a:ea typeface="SimSun" panose="02010600030101010101" pitchFamily="2" charset="-122"/>
                        <a:cs typeface="Times New Roman" panose="02020603050405020304" pitchFamily="18" charset="0"/>
                      </a:endParaRPr>
                    </a:p>
                  </a:txBody>
                  <a:tcPr marL="51435" marR="51435" marT="0" marB="0" anchor="ctr"/>
                </a:tc>
                <a:tc>
                  <a:txBody>
                    <a:bodyPr/>
                    <a:lstStyle/>
                    <a:p>
                      <a:pPr marL="0" marR="0">
                        <a:spcBef>
                          <a:spcPts val="0"/>
                        </a:spcBef>
                        <a:spcAft>
                          <a:spcPts val="0"/>
                        </a:spcAft>
                      </a:pPr>
                      <a:r>
                        <a:rPr lang="en-US" sz="1600">
                          <a:effectLst/>
                        </a:rPr>
                        <a:t>Describing, retelling the history of a place</a:t>
                      </a:r>
                      <a:endParaRPr lang="en-US" sz="1600">
                        <a:effectLst/>
                        <a:latin typeface="+mn-lt"/>
                        <a:ea typeface="SimSun" panose="02010600030101010101" pitchFamily="2" charset="-122"/>
                        <a:cs typeface="Times New Roman" panose="02020603050405020304" pitchFamily="18" charset="0"/>
                      </a:endParaRPr>
                    </a:p>
                  </a:txBody>
                  <a:tcPr marL="51435" marR="51435" marT="0" marB="0"/>
                </a:tc>
                <a:tc>
                  <a:txBody>
                    <a:bodyPr/>
                    <a:lstStyle/>
                    <a:p>
                      <a:pPr marL="0" marR="0" algn="ctr">
                        <a:spcBef>
                          <a:spcPts val="0"/>
                        </a:spcBef>
                        <a:spcAft>
                          <a:spcPts val="0"/>
                        </a:spcAft>
                      </a:pPr>
                      <a:r>
                        <a:rPr lang="en-US" sz="1600" dirty="0">
                          <a:effectLst/>
                        </a:rPr>
                        <a:t>Presentational</a:t>
                      </a:r>
                      <a:endParaRPr lang="en-US" sz="1600" dirty="0">
                        <a:effectLst/>
                        <a:latin typeface="+mn-lt"/>
                        <a:ea typeface="SimSun" panose="02010600030101010101" pitchFamily="2" charset="-122"/>
                        <a:cs typeface="Times New Roman" panose="02020603050405020304" pitchFamily="18" charset="0"/>
                      </a:endParaRPr>
                    </a:p>
                  </a:txBody>
                  <a:tcPr marL="51435" marR="51435" marT="0" marB="0" anchor="ctr"/>
                </a:tc>
                <a:extLst>
                  <a:ext uri="{0D108BD9-81ED-4DB2-BD59-A6C34878D82A}">
                    <a16:rowId xmlns="" xmlns:a16="http://schemas.microsoft.com/office/drawing/2014/main" val="85426999"/>
                  </a:ext>
                </a:extLst>
              </a:tr>
            </a:tbl>
          </a:graphicData>
        </a:graphic>
      </p:graphicFrame>
      <p:sp>
        <p:nvSpPr>
          <p:cNvPr id="2" name="Slide Number Placeholder 1"/>
          <p:cNvSpPr>
            <a:spLocks noGrp="1"/>
          </p:cNvSpPr>
          <p:nvPr>
            <p:ph type="sldNum" sz="quarter" idx="12"/>
          </p:nvPr>
        </p:nvSpPr>
        <p:spPr/>
        <p:txBody>
          <a:bodyPr/>
          <a:lstStyle/>
          <a:p>
            <a:fld id="{74C2F60E-34D8-DD42-93FD-7BD7AE432328}" type="slidenum">
              <a:rPr lang="en-US"/>
              <a:pPr/>
              <a:t>17</a:t>
            </a:fld>
            <a:endParaRPr lang="en-US" dirty="0"/>
          </a:p>
        </p:txBody>
      </p:sp>
    </p:spTree>
    <p:extLst>
      <p:ext uri="{BB962C8B-B14F-4D97-AF65-F5344CB8AC3E}">
        <p14:creationId xmlns:p14="http://schemas.microsoft.com/office/powerpoint/2010/main" val="55287650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751015" y="1319683"/>
            <a:ext cx="7894084" cy="4440422"/>
          </a:xfrm>
          <a:prstGeom prst="rect">
            <a:avLst/>
          </a:prstGeom>
        </p:spPr>
      </p:pic>
      <p:sp>
        <p:nvSpPr>
          <p:cNvPr id="5" name="TextBox 4"/>
          <p:cNvSpPr txBox="1"/>
          <p:nvPr/>
        </p:nvSpPr>
        <p:spPr>
          <a:xfrm>
            <a:off x="5535933" y="5390773"/>
            <a:ext cx="3073470" cy="369332"/>
          </a:xfrm>
          <a:prstGeom prst="rect">
            <a:avLst/>
          </a:prstGeom>
          <a:solidFill>
            <a:schemeClr val="bg1"/>
          </a:solidFill>
        </p:spPr>
        <p:txBody>
          <a:bodyPr wrap="none" rtlCol="0">
            <a:spAutoFit/>
          </a:bodyPr>
          <a:lstStyle/>
          <a:p>
            <a:r>
              <a:rPr lang="en-US"/>
              <a:t>http://lifehacker.com/5993267</a:t>
            </a:r>
          </a:p>
        </p:txBody>
      </p:sp>
      <p:sp>
        <p:nvSpPr>
          <p:cNvPr id="6" name="Slide Number Placeholder 5"/>
          <p:cNvSpPr>
            <a:spLocks noGrp="1"/>
          </p:cNvSpPr>
          <p:nvPr>
            <p:ph type="sldNum" sz="quarter" idx="12"/>
          </p:nvPr>
        </p:nvSpPr>
        <p:spPr/>
        <p:txBody>
          <a:bodyPr/>
          <a:lstStyle/>
          <a:p>
            <a:fld id="{74C2F60E-34D8-DD42-93FD-7BD7AE432328}" type="slidenum">
              <a:rPr lang="en-US"/>
              <a:pPr/>
              <a:t>18</a:t>
            </a:fld>
            <a:endParaRPr lang="en-US" dirty="0"/>
          </a:p>
        </p:txBody>
      </p:sp>
    </p:spTree>
    <p:extLst>
      <p:ext uri="{BB962C8B-B14F-4D97-AF65-F5344CB8AC3E}">
        <p14:creationId xmlns:p14="http://schemas.microsoft.com/office/powerpoint/2010/main" val="5166283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10CD68A8-3407-1E48-BE06-0D14CF66670E}" type="slidenum">
              <a:rPr lang="uk-UA" smtClean="0"/>
              <a:t>19</a:t>
            </a:fld>
            <a:endParaRPr lang="uk-UA"/>
          </a:p>
        </p:txBody>
      </p:sp>
      <p:pic>
        <p:nvPicPr>
          <p:cNvPr id="6" name="Content Placeholder 5" descr="14 | July | 2011 | Locust blog"/>
          <p:cNvPicPr>
            <a:picLocks noGrp="1" noChangeAspect="1"/>
          </p:cNvPicPr>
          <p:nvPr>
            <p:ph idx="4294967295"/>
          </p:nvPr>
        </p:nvPicPr>
        <p:blipFill>
          <a:blip r:embed="rId3"/>
          <a:stretch>
            <a:fillRect/>
          </a:stretch>
        </p:blipFill>
        <p:spPr>
          <a:xfrm>
            <a:off x="970670" y="1828837"/>
            <a:ext cx="2400300" cy="3200400"/>
          </a:xfrm>
        </p:spPr>
      </p:pic>
      <p:sp>
        <p:nvSpPr>
          <p:cNvPr id="7" name="Thought Bubble: Cloud 6"/>
          <p:cNvSpPr/>
          <p:nvPr/>
        </p:nvSpPr>
        <p:spPr>
          <a:xfrm>
            <a:off x="4091940" y="1732964"/>
            <a:ext cx="4732021" cy="2700997"/>
          </a:xfrm>
          <a:prstGeom prst="cloudCallout">
            <a:avLst>
              <a:gd name="adj1" fmla="val -70331"/>
              <a:gd name="adj2" fmla="val -30079"/>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000" dirty="0"/>
              <a:t>You can’t select vocabulary until you know its </a:t>
            </a:r>
            <a:r>
              <a:rPr lang="en-US" sz="3000" i="1" dirty="0"/>
              <a:t>PURPOSE </a:t>
            </a:r>
            <a:r>
              <a:rPr lang="en-US" sz="3000" dirty="0"/>
              <a:t>.</a:t>
            </a:r>
          </a:p>
        </p:txBody>
      </p:sp>
    </p:spTree>
    <p:extLst>
      <p:ext uri="{BB962C8B-B14F-4D97-AF65-F5344CB8AC3E}">
        <p14:creationId xmlns:p14="http://schemas.microsoft.com/office/powerpoint/2010/main" val="71382403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8" name="Content Placeholder 3"/>
          <p:cNvPicPr>
            <a:picLocks noChangeAspect="1"/>
          </p:cNvPicPr>
          <p:nvPr/>
        </p:nvPicPr>
        <p:blipFill rotWithShape="1">
          <a:blip r:embed="rId3"/>
          <a:srcRect t="4171" r="4657" b="9532"/>
          <a:stretch/>
        </p:blipFill>
        <p:spPr>
          <a:xfrm>
            <a:off x="3235926" y="594747"/>
            <a:ext cx="5499186" cy="5337970"/>
          </a:xfrm>
          <a:prstGeom prst="rect">
            <a:avLst/>
          </a:prstGeom>
          <a:effectLst>
            <a:outerShdw blurRad="50800" dir="14400000">
              <a:srgbClr val="000000">
                <a:alpha val="40000"/>
              </a:srgbClr>
            </a:outerShdw>
          </a:effectLst>
        </p:spPr>
      </p:pic>
      <p:sp>
        <p:nvSpPr>
          <p:cNvPr id="6" name="Rounded Rectangle 5"/>
          <p:cNvSpPr/>
          <p:nvPr/>
        </p:nvSpPr>
        <p:spPr>
          <a:xfrm>
            <a:off x="153089" y="1791556"/>
            <a:ext cx="2576947" cy="761999"/>
          </a:xfrm>
          <a:prstGeom prst="roundRect">
            <a:avLst>
              <a:gd name="adj" fmla="val 32727"/>
            </a:avLst>
          </a:prstGeom>
          <a:solidFill>
            <a:schemeClr val="bg1"/>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sz="2400"/>
              <a:t>Culturally </a:t>
            </a:r>
          </a:p>
          <a:p>
            <a:pPr algn="ctr"/>
            <a:r>
              <a:rPr lang="en-US" sz="2400"/>
              <a:t>Focused</a:t>
            </a:r>
          </a:p>
        </p:txBody>
      </p:sp>
      <p:sp>
        <p:nvSpPr>
          <p:cNvPr id="9" name="Rounded Rectangle 8"/>
          <p:cNvSpPr/>
          <p:nvPr/>
        </p:nvSpPr>
        <p:spPr>
          <a:xfrm>
            <a:off x="153089" y="684924"/>
            <a:ext cx="2576947" cy="761999"/>
          </a:xfrm>
          <a:prstGeom prst="roundRect">
            <a:avLst>
              <a:gd name="adj" fmla="val 32727"/>
            </a:avLst>
          </a:prstGeom>
          <a:solidFill>
            <a:schemeClr val="bg1"/>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sz="2400"/>
              <a:t>Communicatively Purposeful</a:t>
            </a:r>
          </a:p>
        </p:txBody>
      </p:sp>
      <p:sp>
        <p:nvSpPr>
          <p:cNvPr id="10" name="Rounded Rectangle 9"/>
          <p:cNvSpPr/>
          <p:nvPr/>
        </p:nvSpPr>
        <p:spPr>
          <a:xfrm>
            <a:off x="153089" y="2898188"/>
            <a:ext cx="2576947" cy="761999"/>
          </a:xfrm>
          <a:prstGeom prst="roundRect">
            <a:avLst>
              <a:gd name="adj" fmla="val 32727"/>
            </a:avLst>
          </a:prstGeom>
          <a:solidFill>
            <a:schemeClr val="bg1"/>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sz="2400"/>
              <a:t>Intrinsically Interesting</a:t>
            </a:r>
          </a:p>
        </p:txBody>
      </p:sp>
      <p:sp>
        <p:nvSpPr>
          <p:cNvPr id="12" name="Rounded Rectangle 11"/>
          <p:cNvSpPr/>
          <p:nvPr/>
        </p:nvSpPr>
        <p:spPr>
          <a:xfrm>
            <a:off x="153089" y="4004820"/>
            <a:ext cx="2576947" cy="761999"/>
          </a:xfrm>
          <a:prstGeom prst="roundRect">
            <a:avLst>
              <a:gd name="adj" fmla="val 32727"/>
            </a:avLst>
          </a:prstGeom>
          <a:solidFill>
            <a:schemeClr val="bg1"/>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sz="2400"/>
              <a:t>Cognitively Engaging</a:t>
            </a:r>
          </a:p>
        </p:txBody>
      </p:sp>
      <p:sp>
        <p:nvSpPr>
          <p:cNvPr id="13" name="Rounded Rectangle 12"/>
          <p:cNvSpPr/>
          <p:nvPr/>
        </p:nvSpPr>
        <p:spPr>
          <a:xfrm>
            <a:off x="153089" y="5111451"/>
            <a:ext cx="2576947" cy="761999"/>
          </a:xfrm>
          <a:prstGeom prst="roundRect">
            <a:avLst>
              <a:gd name="adj" fmla="val 32727"/>
            </a:avLst>
          </a:prstGeom>
          <a:solidFill>
            <a:schemeClr val="bg1"/>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sz="2400"/>
              <a:t>Standards-Based</a:t>
            </a:r>
          </a:p>
        </p:txBody>
      </p:sp>
      <p:sp>
        <p:nvSpPr>
          <p:cNvPr id="15" name="TextBox 5"/>
          <p:cNvSpPr txBox="1">
            <a:spLocks noChangeArrowheads="1"/>
          </p:cNvSpPr>
          <p:nvPr/>
        </p:nvSpPr>
        <p:spPr bwMode="auto">
          <a:xfrm>
            <a:off x="5641068" y="6324628"/>
            <a:ext cx="2300818" cy="369332"/>
          </a:xfrm>
          <a:prstGeom prst="rect">
            <a:avLst/>
          </a:prstGeom>
          <a:noFill/>
          <a:ln w="9525">
            <a:noFill/>
            <a:miter lim="800000"/>
            <a:headEnd/>
            <a:tailEnd/>
          </a:ln>
        </p:spPr>
        <p:txBody>
          <a:bodyPr wrap="none">
            <a:prstTxWarp prst="textNoShape">
              <a:avLst/>
            </a:prstTxWarp>
            <a:spAutoFit/>
          </a:bodyPr>
          <a:lstStyle/>
          <a:p>
            <a:pPr algn="r"/>
            <a:r>
              <a:rPr lang="en-US" sz="1800"/>
              <a:t>© Clementi &amp; Terrill </a:t>
            </a:r>
          </a:p>
        </p:txBody>
      </p:sp>
      <p:sp>
        <p:nvSpPr>
          <p:cNvPr id="2" name="Slide Number Placeholder 1"/>
          <p:cNvSpPr>
            <a:spLocks noGrp="1"/>
          </p:cNvSpPr>
          <p:nvPr>
            <p:ph type="sldNum" sz="quarter" idx="12"/>
          </p:nvPr>
        </p:nvSpPr>
        <p:spPr/>
        <p:txBody>
          <a:bodyPr/>
          <a:lstStyle/>
          <a:p>
            <a:fld id="{74C2F60E-34D8-DD42-93FD-7BD7AE432328}" type="slidenum">
              <a:rPr lang="en-US"/>
              <a:pPr/>
              <a:t>2</a:t>
            </a:fld>
            <a:endParaRPr lang="en-US" dirty="0"/>
          </a:p>
        </p:txBody>
      </p:sp>
    </p:spTree>
    <p:extLst>
      <p:ext uri="{BB962C8B-B14F-4D97-AF65-F5344CB8AC3E}">
        <p14:creationId xmlns:p14="http://schemas.microsoft.com/office/powerpoint/2010/main" val="68378039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7"/>
            <a:ext cx="7612673" cy="807182"/>
          </a:xfrm>
          <a:solidFill>
            <a:schemeClr val="accent1"/>
          </a:solidFill>
        </p:spPr>
        <p:txBody>
          <a:bodyPr/>
          <a:lstStyle/>
          <a:p>
            <a:pPr algn="ctr"/>
            <a:r>
              <a:rPr lang="en-US">
                <a:solidFill>
                  <a:schemeClr val="tx1"/>
                </a:solidFill>
              </a:rPr>
              <a:t>Sample Intermediate Units</a:t>
            </a:r>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051307" y="1489795"/>
            <a:ext cx="6743606" cy="5049118"/>
          </a:xfrm>
        </p:spPr>
      </p:pic>
      <p:sp>
        <p:nvSpPr>
          <p:cNvPr id="3" name="Slide Number Placeholder 2"/>
          <p:cNvSpPr>
            <a:spLocks noGrp="1"/>
          </p:cNvSpPr>
          <p:nvPr>
            <p:ph type="sldNum" sz="quarter" idx="12"/>
          </p:nvPr>
        </p:nvSpPr>
        <p:spPr/>
        <p:txBody>
          <a:bodyPr/>
          <a:lstStyle/>
          <a:p>
            <a:fld id="{74C2F60E-34D8-DD42-93FD-7BD7AE432328}" type="slidenum">
              <a:rPr lang="en-US"/>
              <a:pPr/>
              <a:t>20</a:t>
            </a:fld>
            <a:endParaRPr lang="en-US" dirty="0"/>
          </a:p>
        </p:txBody>
      </p:sp>
    </p:spTree>
    <p:extLst>
      <p:ext uri="{BB962C8B-B14F-4D97-AF65-F5344CB8AC3E}">
        <p14:creationId xmlns:p14="http://schemas.microsoft.com/office/powerpoint/2010/main" val="19781403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589394" y="1830871"/>
            <a:ext cx="8046293" cy="4295954"/>
            <a:chOff x="465827" y="1151250"/>
            <a:chExt cx="8046293" cy="4295954"/>
          </a:xfrm>
        </p:grpSpPr>
        <p:sp>
          <p:nvSpPr>
            <p:cNvPr id="6" name="Rectangle 5"/>
            <p:cNvSpPr/>
            <p:nvPr/>
          </p:nvSpPr>
          <p:spPr>
            <a:xfrm>
              <a:off x="465827" y="1151250"/>
              <a:ext cx="8046293" cy="4295954"/>
            </a:xfrm>
            <a:prstGeom prst="rect">
              <a:avLst/>
            </a:prstGeom>
            <a:solidFill>
              <a:srgbClr val="B9BBB2"/>
            </a:solidFill>
            <a:ln>
              <a:solidFill>
                <a:srgbClr val="59BAD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3" name="Rectangle 12"/>
            <p:cNvSpPr/>
            <p:nvPr/>
          </p:nvSpPr>
          <p:spPr>
            <a:xfrm>
              <a:off x="4214607" y="2745229"/>
              <a:ext cx="3978365" cy="1107996"/>
            </a:xfrm>
            <a:prstGeom prst="rect">
              <a:avLst/>
            </a:prstGeom>
            <a:solidFill>
              <a:srgbClr val="4BACC7"/>
            </a:solidFill>
          </p:spPr>
          <p:txBody>
            <a:bodyPr wrap="square">
              <a:spAutoFit/>
            </a:bodyPr>
            <a:lstStyle/>
            <a:p>
              <a:pPr algn="ctr"/>
              <a:endParaRPr lang="en-US" sz="900" dirty="0">
                <a:solidFill>
                  <a:schemeClr val="bg1"/>
                </a:solidFill>
                <a:latin typeface="Century Gothic" charset="0"/>
                <a:ea typeface="Century Gothic" charset="0"/>
                <a:cs typeface="Century Gothic" charset="0"/>
              </a:endParaRPr>
            </a:p>
            <a:p>
              <a:pPr algn="ctr"/>
              <a:r>
                <a:rPr lang="en-US" sz="2400" dirty="0">
                  <a:solidFill>
                    <a:schemeClr val="bg1"/>
                  </a:solidFill>
                  <a:latin typeface="Century Gothic" charset="0"/>
                  <a:ea typeface="Century Gothic" charset="0"/>
                  <a:cs typeface="Century Gothic" charset="0"/>
                </a:rPr>
                <a:t>What questions                             do you have? </a:t>
              </a:r>
            </a:p>
            <a:p>
              <a:pPr algn="ctr"/>
              <a:endParaRPr lang="en-US" sz="900" dirty="0">
                <a:solidFill>
                  <a:schemeClr val="bg1"/>
                </a:solidFill>
                <a:latin typeface="Century Gothic" charset="0"/>
                <a:ea typeface="Century Gothic" charset="0"/>
                <a:cs typeface="Century Gothic" charset="0"/>
              </a:endParaRPr>
            </a:p>
          </p:txBody>
        </p:sp>
        <p:pic>
          <p:nvPicPr>
            <p:cNvPr id="3" name="Picture 2"/>
            <p:cNvPicPr>
              <a:picLocks noChangeAspect="1"/>
            </p:cNvPicPr>
            <p:nvPr/>
          </p:nvPicPr>
          <p:blipFill>
            <a:blip r:embed="rId2"/>
            <a:stretch>
              <a:fillRect/>
            </a:stretch>
          </p:blipFill>
          <p:spPr>
            <a:xfrm>
              <a:off x="784678" y="1643445"/>
              <a:ext cx="3311565" cy="3311565"/>
            </a:xfrm>
            <a:prstGeom prst="rect">
              <a:avLst/>
            </a:prstGeom>
            <a:solidFill>
              <a:schemeClr val="bg1"/>
            </a:solidFill>
          </p:spPr>
        </p:pic>
      </p:grpSp>
    </p:spTree>
    <p:extLst>
      <p:ext uri="{BB962C8B-B14F-4D97-AF65-F5344CB8AC3E}">
        <p14:creationId xmlns:p14="http://schemas.microsoft.com/office/powerpoint/2010/main" val="117337560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560872" y="172124"/>
            <a:ext cx="8229600" cy="1066800"/>
          </a:xfrm>
          <a:solidFill>
            <a:schemeClr val="accent1"/>
          </a:solidFill>
        </p:spPr>
        <p:txBody>
          <a:bodyPr>
            <a:normAutofit fontScale="90000"/>
          </a:bodyPr>
          <a:lstStyle/>
          <a:p>
            <a:pPr algn="ctr">
              <a:defRPr/>
            </a:pPr>
            <a:r>
              <a:rPr lang="en-US" dirty="0" smtClean="0">
                <a:solidFill>
                  <a:schemeClr val="tx1"/>
                </a:solidFill>
              </a:rPr>
              <a:t>AP Themes Guiding Unit Development</a:t>
            </a:r>
            <a:endParaRPr lang="en-US" dirty="0">
              <a:solidFill>
                <a:schemeClr val="tx1"/>
              </a:solidFill>
            </a:endParaRPr>
          </a:p>
        </p:txBody>
      </p:sp>
      <p:grpSp>
        <p:nvGrpSpPr>
          <p:cNvPr id="3" name="Group 16"/>
          <p:cNvGrpSpPr>
            <a:grpSpLocks/>
          </p:cNvGrpSpPr>
          <p:nvPr/>
        </p:nvGrpSpPr>
        <p:grpSpPr bwMode="auto">
          <a:xfrm>
            <a:off x="1300790" y="1528763"/>
            <a:ext cx="6656989" cy="4725485"/>
            <a:chOff x="1300544" y="1179535"/>
            <a:chExt cx="6657852" cy="4725567"/>
          </a:xfrm>
        </p:grpSpPr>
        <p:pic>
          <p:nvPicPr>
            <p:cNvPr id="88069" name="Picture 8" descr="Screen Shot 2013-02-12 at 9.35.59 PM.png"/>
            <p:cNvPicPr>
              <a:picLocks noChangeAspect="1"/>
            </p:cNvPicPr>
            <p:nvPr/>
          </p:nvPicPr>
          <p:blipFill>
            <a:blip r:embed="rId3"/>
            <a:srcRect/>
            <a:stretch>
              <a:fillRect/>
            </a:stretch>
          </p:blipFill>
          <p:spPr bwMode="auto">
            <a:xfrm>
              <a:off x="3048000" y="2032960"/>
              <a:ext cx="3048000" cy="3225800"/>
            </a:xfrm>
            <a:prstGeom prst="rect">
              <a:avLst/>
            </a:prstGeom>
            <a:noFill/>
            <a:ln w="9525">
              <a:noFill/>
              <a:miter lim="800000"/>
              <a:headEnd/>
              <a:tailEnd/>
            </a:ln>
          </p:spPr>
        </p:pic>
        <p:sp>
          <p:nvSpPr>
            <p:cNvPr id="88070" name="TextBox 9"/>
            <p:cNvSpPr txBox="1">
              <a:spLocks noChangeArrowheads="1"/>
            </p:cNvSpPr>
            <p:nvPr/>
          </p:nvSpPr>
          <p:spPr bwMode="auto">
            <a:xfrm>
              <a:off x="3935367" y="1179535"/>
              <a:ext cx="1273270" cy="646342"/>
            </a:xfrm>
            <a:prstGeom prst="rect">
              <a:avLst/>
            </a:prstGeom>
            <a:noFill/>
            <a:ln w="9525">
              <a:noFill/>
              <a:miter lim="800000"/>
              <a:headEnd/>
              <a:tailEnd/>
            </a:ln>
          </p:spPr>
          <p:txBody>
            <a:bodyPr wrap="none">
              <a:prstTxWarp prst="textNoShape">
                <a:avLst/>
              </a:prstTxWarp>
              <a:spAutoFit/>
            </a:bodyPr>
            <a:lstStyle/>
            <a:p>
              <a:pPr algn="ctr"/>
              <a:r>
                <a:rPr lang="en-US" b="1"/>
                <a:t>Global </a:t>
              </a:r>
            </a:p>
            <a:p>
              <a:pPr algn="ctr"/>
              <a:r>
                <a:rPr lang="en-US" b="1"/>
                <a:t>Challenges</a:t>
              </a:r>
            </a:p>
          </p:txBody>
        </p:sp>
        <p:sp>
          <p:nvSpPr>
            <p:cNvPr id="88071" name="TextBox 10"/>
            <p:cNvSpPr txBox="1">
              <a:spLocks noChangeArrowheads="1"/>
            </p:cNvSpPr>
            <p:nvPr/>
          </p:nvSpPr>
          <p:spPr bwMode="auto">
            <a:xfrm>
              <a:off x="6221798" y="2373740"/>
              <a:ext cx="1736598" cy="646342"/>
            </a:xfrm>
            <a:prstGeom prst="rect">
              <a:avLst/>
            </a:prstGeom>
            <a:noFill/>
            <a:ln w="9525">
              <a:noFill/>
              <a:miter lim="800000"/>
              <a:headEnd/>
              <a:tailEnd/>
            </a:ln>
          </p:spPr>
          <p:txBody>
            <a:bodyPr wrap="none">
              <a:prstTxWarp prst="textNoShape">
                <a:avLst/>
              </a:prstTxWarp>
              <a:spAutoFit/>
            </a:bodyPr>
            <a:lstStyle/>
            <a:p>
              <a:pPr algn="ctr"/>
              <a:r>
                <a:rPr lang="en-US" b="1"/>
                <a:t>Contemporary </a:t>
              </a:r>
            </a:p>
            <a:p>
              <a:pPr algn="ctr"/>
              <a:r>
                <a:rPr lang="en-US" b="1"/>
                <a:t>Life</a:t>
              </a:r>
            </a:p>
          </p:txBody>
        </p:sp>
        <p:sp>
          <p:nvSpPr>
            <p:cNvPr id="88072" name="TextBox 11"/>
            <p:cNvSpPr txBox="1">
              <a:spLocks noChangeArrowheads="1"/>
            </p:cNvSpPr>
            <p:nvPr/>
          </p:nvSpPr>
          <p:spPr bwMode="auto">
            <a:xfrm>
              <a:off x="6375706" y="4165074"/>
              <a:ext cx="1428781" cy="646342"/>
            </a:xfrm>
            <a:prstGeom prst="rect">
              <a:avLst/>
            </a:prstGeom>
            <a:noFill/>
            <a:ln w="9525">
              <a:noFill/>
              <a:miter lim="800000"/>
              <a:headEnd/>
              <a:tailEnd/>
            </a:ln>
          </p:spPr>
          <p:txBody>
            <a:bodyPr wrap="none">
              <a:prstTxWarp prst="textNoShape">
                <a:avLst/>
              </a:prstTxWarp>
              <a:spAutoFit/>
            </a:bodyPr>
            <a:lstStyle/>
            <a:p>
              <a:pPr algn="ctr"/>
              <a:r>
                <a:rPr lang="en-US" b="1"/>
                <a:t>Science and </a:t>
              </a:r>
            </a:p>
            <a:p>
              <a:pPr algn="ctr"/>
              <a:r>
                <a:rPr lang="en-US" b="1"/>
                <a:t>Technology</a:t>
              </a:r>
            </a:p>
          </p:txBody>
        </p:sp>
        <p:sp>
          <p:nvSpPr>
            <p:cNvPr id="88073" name="TextBox 12"/>
            <p:cNvSpPr txBox="1">
              <a:spLocks noChangeArrowheads="1"/>
            </p:cNvSpPr>
            <p:nvPr/>
          </p:nvSpPr>
          <p:spPr bwMode="auto">
            <a:xfrm>
              <a:off x="3487429" y="5258760"/>
              <a:ext cx="2169143" cy="646342"/>
            </a:xfrm>
            <a:prstGeom prst="rect">
              <a:avLst/>
            </a:prstGeom>
            <a:noFill/>
            <a:ln w="9525">
              <a:noFill/>
              <a:miter lim="800000"/>
              <a:headEnd/>
              <a:tailEnd/>
            </a:ln>
          </p:spPr>
          <p:txBody>
            <a:bodyPr wrap="none">
              <a:prstTxWarp prst="textNoShape">
                <a:avLst/>
              </a:prstTxWarp>
              <a:spAutoFit/>
            </a:bodyPr>
            <a:lstStyle/>
            <a:p>
              <a:pPr algn="ctr"/>
              <a:r>
                <a:rPr lang="en-US" b="1"/>
                <a:t>Personal and Public </a:t>
              </a:r>
            </a:p>
            <a:p>
              <a:pPr algn="ctr"/>
              <a:r>
                <a:rPr lang="en-US" b="1"/>
                <a:t>Identities</a:t>
              </a:r>
            </a:p>
          </p:txBody>
        </p:sp>
        <p:sp>
          <p:nvSpPr>
            <p:cNvPr id="88074" name="TextBox 13"/>
            <p:cNvSpPr txBox="1">
              <a:spLocks noChangeArrowheads="1"/>
            </p:cNvSpPr>
            <p:nvPr/>
          </p:nvSpPr>
          <p:spPr bwMode="auto">
            <a:xfrm>
              <a:off x="1300544" y="4165074"/>
              <a:ext cx="1515354" cy="646342"/>
            </a:xfrm>
            <a:prstGeom prst="rect">
              <a:avLst/>
            </a:prstGeom>
            <a:noFill/>
            <a:ln w="9525">
              <a:noFill/>
              <a:miter lim="800000"/>
              <a:headEnd/>
              <a:tailEnd/>
            </a:ln>
          </p:spPr>
          <p:txBody>
            <a:bodyPr wrap="none">
              <a:prstTxWarp prst="textNoShape">
                <a:avLst/>
              </a:prstTxWarp>
              <a:spAutoFit/>
            </a:bodyPr>
            <a:lstStyle/>
            <a:p>
              <a:pPr algn="ctr"/>
              <a:r>
                <a:rPr lang="en-US" b="1"/>
                <a:t>Families and </a:t>
              </a:r>
            </a:p>
            <a:p>
              <a:pPr algn="ctr"/>
              <a:r>
                <a:rPr lang="en-US" b="1"/>
                <a:t>Communities</a:t>
              </a:r>
            </a:p>
          </p:txBody>
        </p:sp>
        <p:sp>
          <p:nvSpPr>
            <p:cNvPr id="88075" name="TextBox 14"/>
            <p:cNvSpPr txBox="1">
              <a:spLocks noChangeArrowheads="1"/>
            </p:cNvSpPr>
            <p:nvPr/>
          </p:nvSpPr>
          <p:spPr bwMode="auto">
            <a:xfrm>
              <a:off x="1369502" y="2373740"/>
              <a:ext cx="1377442" cy="646342"/>
            </a:xfrm>
            <a:prstGeom prst="rect">
              <a:avLst/>
            </a:prstGeom>
            <a:noFill/>
            <a:ln w="9525">
              <a:noFill/>
              <a:miter lim="800000"/>
              <a:headEnd/>
              <a:tailEnd/>
            </a:ln>
          </p:spPr>
          <p:txBody>
            <a:bodyPr wrap="none">
              <a:prstTxWarp prst="textNoShape">
                <a:avLst/>
              </a:prstTxWarp>
              <a:spAutoFit/>
            </a:bodyPr>
            <a:lstStyle/>
            <a:p>
              <a:pPr algn="ctr"/>
              <a:r>
                <a:rPr lang="en-US" b="1"/>
                <a:t>Beauty and </a:t>
              </a:r>
            </a:p>
            <a:p>
              <a:pPr algn="ctr"/>
              <a:r>
                <a:rPr lang="en-US" b="1"/>
                <a:t>Aesthetics</a:t>
              </a:r>
            </a:p>
          </p:txBody>
        </p:sp>
      </p:grpSp>
      <p:sp>
        <p:nvSpPr>
          <p:cNvPr id="4" name="Slide Number Placeholder 3"/>
          <p:cNvSpPr>
            <a:spLocks noGrp="1"/>
          </p:cNvSpPr>
          <p:nvPr>
            <p:ph type="sldNum" sz="quarter" idx="12"/>
          </p:nvPr>
        </p:nvSpPr>
        <p:spPr/>
        <p:txBody>
          <a:bodyPr/>
          <a:lstStyle/>
          <a:p>
            <a:fld id="{74C2F60E-34D8-DD42-93FD-7BD7AE432328}" type="slidenum">
              <a:rPr lang="en-US"/>
              <a:pPr/>
              <a:t>3</a:t>
            </a:fld>
            <a:endParaRPr lang="en-US" dirty="0"/>
          </a:p>
        </p:txBody>
      </p:sp>
    </p:spTree>
    <p:extLst>
      <p:ext uri="{BB962C8B-B14F-4D97-AF65-F5344CB8AC3E}">
        <p14:creationId xmlns:p14="http://schemas.microsoft.com/office/powerpoint/2010/main" val="348075368"/>
      </p:ext>
    </p:extLst>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560872" y="172124"/>
            <a:ext cx="8229600" cy="1066800"/>
          </a:xfrm>
        </p:spPr>
        <p:txBody>
          <a:bodyPr>
            <a:normAutofit fontScale="90000"/>
          </a:bodyPr>
          <a:lstStyle/>
          <a:p>
            <a:pPr>
              <a:defRPr/>
            </a:pPr>
            <a:r>
              <a:rPr lang="en-US" dirty="0" smtClean="0">
                <a:solidFill>
                  <a:schemeClr val="accent5">
                    <a:lumMod val="50000"/>
                  </a:schemeClr>
                </a:solidFill>
              </a:rPr>
              <a:t>AP Themes Guiding Unit Development</a:t>
            </a:r>
            <a:endParaRPr lang="en-US" dirty="0">
              <a:solidFill>
                <a:schemeClr val="accent5">
                  <a:lumMod val="50000"/>
                </a:schemeClr>
              </a:solidFill>
            </a:endParaRPr>
          </a:p>
        </p:txBody>
      </p:sp>
      <p:graphicFrame>
        <p:nvGraphicFramePr>
          <p:cNvPr id="14" name="Table 13"/>
          <p:cNvGraphicFramePr>
            <a:graphicFrameLocks noGrp="1" noChangeAspect="1"/>
          </p:cNvGraphicFramePr>
          <p:nvPr/>
        </p:nvGraphicFramePr>
        <p:xfrm>
          <a:off x="557213" y="427612"/>
          <a:ext cx="8073144" cy="6071294"/>
        </p:xfrm>
        <a:graphic>
          <a:graphicData uri="http://schemas.openxmlformats.org/drawingml/2006/table">
            <a:tbl>
              <a:tblPr firstRow="1" bandRow="1">
                <a:tableStyleId>{69CF1AB2-1976-4502-BF36-3FF5EA218861}</a:tableStyleId>
              </a:tblPr>
              <a:tblGrid>
                <a:gridCol w="2691048"/>
                <a:gridCol w="2691048"/>
                <a:gridCol w="2691048"/>
              </a:tblGrid>
              <a:tr h="648485">
                <a:tc>
                  <a:txBody>
                    <a:bodyPr/>
                    <a:lstStyle/>
                    <a:p>
                      <a:pPr algn="ctr"/>
                      <a:r>
                        <a:rPr lang="en-US" sz="1700"/>
                        <a:t>Global Challenges</a:t>
                      </a:r>
                    </a:p>
                  </a:txBody>
                  <a:tcPr marL="88706" marR="88706" marT="44353" marB="44353" anchor="ctr"/>
                </a:tc>
                <a:tc>
                  <a:txBody>
                    <a:bodyPr/>
                    <a:lstStyle/>
                    <a:p>
                      <a:pPr algn="ctr"/>
                      <a:r>
                        <a:rPr lang="en-US" sz="1700"/>
                        <a:t>Contemporary Life</a:t>
                      </a:r>
                    </a:p>
                  </a:txBody>
                  <a:tcPr marL="88706" marR="88706" marT="44353" marB="44353" anchor="ctr"/>
                </a:tc>
                <a:tc>
                  <a:txBody>
                    <a:bodyPr/>
                    <a:lstStyle/>
                    <a:p>
                      <a:pPr algn="ctr"/>
                      <a:r>
                        <a:rPr lang="en-US" sz="1700"/>
                        <a:t>Personal and Public</a:t>
                      </a:r>
                    </a:p>
                    <a:p>
                      <a:pPr algn="ctr"/>
                      <a:r>
                        <a:rPr lang="en-US" sz="1700"/>
                        <a:t>Identities</a:t>
                      </a:r>
                    </a:p>
                  </a:txBody>
                  <a:tcPr marL="88706" marR="88706" marT="44353" marB="44353" anchor="ctr"/>
                </a:tc>
              </a:tr>
              <a:tr h="2131289">
                <a:tc>
                  <a:txBody>
                    <a:bodyPr/>
                    <a:lstStyle/>
                    <a:p>
                      <a:pPr indent="-182880"/>
                      <a:r>
                        <a:rPr lang="en-US" sz="1700"/>
                        <a:t>• </a:t>
                      </a:r>
                      <a:r>
                        <a:rPr lang="en-US" sz="1500"/>
                        <a:t>Diversity Issues—tolerance </a:t>
                      </a:r>
                    </a:p>
                    <a:p>
                      <a:pPr indent="-182880"/>
                      <a:r>
                        <a:rPr lang="en-US" sz="1500"/>
                        <a:t>• Economic Issues </a:t>
                      </a:r>
                    </a:p>
                    <a:p>
                      <a:pPr indent="-182880"/>
                      <a:r>
                        <a:rPr lang="en-US" sz="1500"/>
                        <a:t>• Environmental Issues </a:t>
                      </a:r>
                    </a:p>
                    <a:p>
                      <a:pPr indent="-182880"/>
                      <a:r>
                        <a:rPr lang="en-US" sz="1500"/>
                        <a:t>• Health Issues</a:t>
                      </a:r>
                    </a:p>
                    <a:p>
                      <a:pPr indent="-182880"/>
                      <a:r>
                        <a:rPr lang="en-US" sz="1500"/>
                        <a:t>• Human Rights </a:t>
                      </a:r>
                    </a:p>
                    <a:p>
                      <a:pPr indent="-182880"/>
                      <a:r>
                        <a:rPr lang="en-US" sz="1500"/>
                        <a:t>• Nutrition and Food Safety </a:t>
                      </a:r>
                    </a:p>
                    <a:p>
                      <a:pPr indent="-182880"/>
                      <a:r>
                        <a:rPr lang="en-US" sz="1500"/>
                        <a:t>• Peace and War</a:t>
                      </a:r>
                    </a:p>
                  </a:txBody>
                  <a:tcPr marL="88706" marR="88706" marT="44353" marB="44353"/>
                </a:tc>
                <a:tc>
                  <a:txBody>
                    <a:bodyPr/>
                    <a:lstStyle/>
                    <a:p>
                      <a:r>
                        <a:rPr kumimoji="0" lang="en-US" sz="1500" kern="1200"/>
                        <a:t>• Advertising and Marketing </a:t>
                      </a:r>
                    </a:p>
                    <a:p>
                      <a:r>
                        <a:rPr kumimoji="0" lang="en-US" sz="1500" kern="1200"/>
                        <a:t>• Education </a:t>
                      </a:r>
                    </a:p>
                    <a:p>
                      <a:r>
                        <a:rPr kumimoji="0" lang="en-US" sz="1500" kern="1200"/>
                        <a:t>• Holidays and Celebrations </a:t>
                      </a:r>
                    </a:p>
                    <a:p>
                      <a:r>
                        <a:rPr kumimoji="0" lang="en-US" sz="1500" kern="1200"/>
                        <a:t>• Housing and Shelter</a:t>
                      </a:r>
                    </a:p>
                    <a:p>
                      <a:r>
                        <a:rPr kumimoji="0" lang="en-US" sz="1500" kern="1200"/>
                        <a:t>• Leisure and Sports </a:t>
                      </a:r>
                    </a:p>
                    <a:p>
                      <a:r>
                        <a:rPr kumimoji="0" lang="en-US" sz="1500" kern="1200"/>
                        <a:t>• Professions </a:t>
                      </a:r>
                    </a:p>
                    <a:p>
                      <a:r>
                        <a:rPr kumimoji="0" lang="en-US" sz="1500" kern="1200"/>
                        <a:t>• Rites of Passage </a:t>
                      </a:r>
                    </a:p>
                    <a:p>
                      <a:r>
                        <a:rPr kumimoji="0" lang="en-US" sz="1500" kern="1200"/>
                        <a:t>• Travel</a:t>
                      </a:r>
                      <a:endParaRPr lang="en-US" sz="1700"/>
                    </a:p>
                  </a:txBody>
                  <a:tcPr marL="88706" marR="88706" marT="44353" marB="44353"/>
                </a:tc>
                <a:tc>
                  <a:txBody>
                    <a:bodyPr/>
                    <a:lstStyle/>
                    <a:p>
                      <a:r>
                        <a:rPr kumimoji="0" lang="en-US" sz="1500" kern="1200"/>
                        <a:t>• Alienation and Assimilation</a:t>
                      </a:r>
                    </a:p>
                    <a:p>
                      <a:r>
                        <a:rPr kumimoji="0" lang="en-US" sz="1500" kern="1200"/>
                        <a:t>• Beliefs and Values </a:t>
                      </a:r>
                    </a:p>
                    <a:p>
                      <a:r>
                        <a:rPr kumimoji="0" lang="en-US" sz="1500" kern="1200"/>
                        <a:t>• Gender and Sexuality </a:t>
                      </a:r>
                    </a:p>
                    <a:p>
                      <a:r>
                        <a:rPr kumimoji="0" lang="en-US" sz="1500" kern="1200"/>
                        <a:t>• Language and Identity</a:t>
                      </a:r>
                    </a:p>
                    <a:p>
                      <a:r>
                        <a:rPr kumimoji="0" lang="en-US" sz="1500" kern="1200"/>
                        <a:t>• Multiculturalism </a:t>
                      </a:r>
                    </a:p>
                    <a:p>
                      <a:r>
                        <a:rPr kumimoji="0" lang="en-US" sz="1500" kern="1200"/>
                        <a:t>• Nationalism and Patriotism</a:t>
                      </a:r>
                      <a:endParaRPr kumimoji="0" lang="en-US" sz="1500" kern="1200">
                        <a:solidFill>
                          <a:schemeClr val="dk1"/>
                        </a:solidFill>
                        <a:latin typeface="+mn-lt"/>
                        <a:ea typeface="+mn-ea"/>
                        <a:cs typeface="+mn-cs"/>
                      </a:endParaRPr>
                    </a:p>
                  </a:txBody>
                  <a:tcPr marL="88706" marR="88706" marT="44353" marB="44353"/>
                </a:tc>
              </a:tr>
              <a:tr h="657951">
                <a:tc>
                  <a:txBody>
                    <a:bodyPr/>
                    <a:lstStyle/>
                    <a:p>
                      <a:pPr algn="ctr"/>
                      <a:r>
                        <a:rPr lang="en-US" sz="1700" b="1"/>
                        <a:t>Beauty</a:t>
                      </a:r>
                      <a:r>
                        <a:rPr lang="en-US" sz="1700" b="1" baseline="0"/>
                        <a:t> and Aesthetics</a:t>
                      </a:r>
                      <a:endParaRPr lang="en-US" sz="1700" b="1"/>
                    </a:p>
                  </a:txBody>
                  <a:tcPr marL="88706" marR="88706" marT="44353" marB="44353" anchor="ctr"/>
                </a:tc>
                <a:tc>
                  <a:txBody>
                    <a:bodyPr/>
                    <a:lstStyle/>
                    <a:p>
                      <a:pPr algn="ctr"/>
                      <a:r>
                        <a:rPr lang="en-US" sz="1700" b="1"/>
                        <a:t>Families and Communities</a:t>
                      </a:r>
                    </a:p>
                  </a:txBody>
                  <a:tcPr marL="88706" marR="88706" marT="44353" marB="44353" anchor="ctr"/>
                </a:tc>
                <a:tc>
                  <a:txBody>
                    <a:bodyPr/>
                    <a:lstStyle/>
                    <a:p>
                      <a:pPr algn="ctr"/>
                      <a:r>
                        <a:rPr lang="en-US" sz="1700" b="1"/>
                        <a:t>Science and Technology</a:t>
                      </a:r>
                    </a:p>
                  </a:txBody>
                  <a:tcPr marL="88706" marR="88706" marT="44353" marB="44353" anchor="ctr"/>
                </a:tc>
              </a:tr>
              <a:tr h="2633569">
                <a:tc>
                  <a:txBody>
                    <a:bodyPr/>
                    <a:lstStyle/>
                    <a:p>
                      <a:pPr marL="0" indent="0"/>
                      <a:r>
                        <a:rPr kumimoji="0" lang="en-US" sz="1500" kern="1200"/>
                        <a:t>•</a:t>
                      </a:r>
                      <a:r>
                        <a:rPr kumimoji="0" lang="en-US" sz="1700" kern="1200"/>
                        <a:t> </a:t>
                      </a:r>
                      <a:r>
                        <a:rPr kumimoji="0" lang="en-US" sz="1500" kern="1200"/>
                        <a:t>Architecture </a:t>
                      </a:r>
                    </a:p>
                    <a:p>
                      <a:pPr marL="0" indent="0"/>
                      <a:r>
                        <a:rPr kumimoji="0" lang="en-US" sz="1500" kern="1200"/>
                        <a:t>• Contributions to World       </a:t>
                      </a:r>
                    </a:p>
                    <a:p>
                      <a:pPr marL="0" indent="0"/>
                      <a:r>
                        <a:rPr kumimoji="0" lang="en-US" sz="1500" kern="1200"/>
                        <a:t>   Artistic Heritage </a:t>
                      </a:r>
                    </a:p>
                    <a:p>
                      <a:pPr marL="0" indent="0"/>
                      <a:r>
                        <a:rPr kumimoji="0" lang="en-US" sz="1500" kern="1200"/>
                        <a:t>• Ideals of Beauty </a:t>
                      </a:r>
                    </a:p>
                    <a:p>
                      <a:pPr marL="0" indent="0"/>
                      <a:r>
                        <a:rPr kumimoji="0" lang="en-US" sz="1500" kern="1200"/>
                        <a:t>• Literature </a:t>
                      </a:r>
                    </a:p>
                    <a:p>
                      <a:pPr marL="0" indent="0"/>
                      <a:r>
                        <a:rPr kumimoji="0" lang="en-US" sz="1500" kern="1200"/>
                        <a:t>• Music </a:t>
                      </a:r>
                    </a:p>
                    <a:p>
                      <a:pPr marL="0" indent="0"/>
                      <a:r>
                        <a:rPr kumimoji="0" lang="en-US" sz="1500" kern="1200"/>
                        <a:t>• Performing Arts </a:t>
                      </a:r>
                    </a:p>
                    <a:p>
                      <a:pPr indent="0"/>
                      <a:endParaRPr lang="en-US" sz="1700"/>
                    </a:p>
                  </a:txBody>
                  <a:tcPr marL="88706" marR="88706" marT="44353" marB="44353"/>
                </a:tc>
                <a:tc>
                  <a:txBody>
                    <a:bodyPr/>
                    <a:lstStyle/>
                    <a:p>
                      <a:r>
                        <a:rPr kumimoji="0" lang="en-US" sz="1500" kern="1200"/>
                        <a:t>• Age and Class </a:t>
                      </a:r>
                    </a:p>
                    <a:p>
                      <a:r>
                        <a:rPr kumimoji="0" lang="en-US" sz="1500" kern="1200"/>
                        <a:t>• Childhood and Adolescence </a:t>
                      </a:r>
                    </a:p>
                    <a:p>
                      <a:r>
                        <a:rPr kumimoji="0" lang="en-US" sz="1500" kern="1200"/>
                        <a:t>• Citizenship </a:t>
                      </a:r>
                    </a:p>
                    <a:p>
                      <a:r>
                        <a:rPr kumimoji="0" lang="en-US" sz="1500" kern="1200"/>
                        <a:t>• Customs and Ceremonies </a:t>
                      </a:r>
                    </a:p>
                    <a:p>
                      <a:r>
                        <a:rPr kumimoji="0" lang="en-US" sz="1500" kern="1200"/>
                        <a:t>• Family Structures </a:t>
                      </a:r>
                    </a:p>
                    <a:p>
                      <a:r>
                        <a:rPr kumimoji="0" lang="en-US" sz="1500" kern="1200"/>
                        <a:t>• Friendship and Love</a:t>
                      </a:r>
                    </a:p>
                    <a:p>
                      <a:endParaRPr lang="en-US" sz="1500"/>
                    </a:p>
                  </a:txBody>
                  <a:tcPr marL="88706" marR="88706" marT="44353" marB="44353"/>
                </a:tc>
                <a:tc>
                  <a:txBody>
                    <a:bodyPr/>
                    <a:lstStyle/>
                    <a:p>
                      <a:r>
                        <a:rPr kumimoji="0" lang="en-US" sz="1500" kern="1200"/>
                        <a:t>• Current Research Topics </a:t>
                      </a:r>
                    </a:p>
                    <a:p>
                      <a:r>
                        <a:rPr kumimoji="0" lang="en-US" sz="1500" kern="1200"/>
                        <a:t>• Discoveries and Inventions </a:t>
                      </a:r>
                    </a:p>
                    <a:p>
                      <a:r>
                        <a:rPr kumimoji="0" lang="en-US" sz="1500" kern="1200"/>
                        <a:t>• Ethical Questions </a:t>
                      </a:r>
                    </a:p>
                    <a:p>
                      <a:r>
                        <a:rPr kumimoji="0" lang="en-US" sz="1500" kern="1200"/>
                        <a:t>• Future Technologies </a:t>
                      </a:r>
                    </a:p>
                    <a:p>
                      <a:r>
                        <a:rPr kumimoji="0" lang="en-US" sz="1500" kern="1200"/>
                        <a:t>• Intellectual Property </a:t>
                      </a:r>
                    </a:p>
                    <a:p>
                      <a:r>
                        <a:rPr kumimoji="0" lang="en-US" sz="1500" kern="1200"/>
                        <a:t>• The New Media </a:t>
                      </a:r>
                    </a:p>
                    <a:p>
                      <a:r>
                        <a:rPr kumimoji="0" lang="en-US" sz="1500" kern="1200"/>
                        <a:t>• Social Impact of Technology</a:t>
                      </a:r>
                    </a:p>
                    <a:p>
                      <a:endParaRPr lang="en-US" sz="1700"/>
                    </a:p>
                  </a:txBody>
                  <a:tcPr marL="88706" marR="88706" marT="44353" marB="44353"/>
                </a:tc>
              </a:tr>
            </a:tbl>
          </a:graphicData>
        </a:graphic>
      </p:graphicFrame>
      <p:pic>
        <p:nvPicPr>
          <p:cNvPr id="15" name="Picture 3" descr="Screen Shot 2013-02-12 at 9.35.59 PM.png"/>
          <p:cNvPicPr>
            <a:picLocks noChangeAspect="1"/>
          </p:cNvPicPr>
          <p:nvPr/>
        </p:nvPicPr>
        <p:blipFill>
          <a:blip r:embed="rId2"/>
          <a:srcRect/>
          <a:stretch>
            <a:fillRect/>
          </a:stretch>
        </p:blipFill>
        <p:spPr bwMode="auto">
          <a:xfrm>
            <a:off x="4103721" y="5427484"/>
            <a:ext cx="976313" cy="1033462"/>
          </a:xfrm>
          <a:prstGeom prst="rect">
            <a:avLst/>
          </a:prstGeom>
          <a:noFill/>
          <a:ln w="9525">
            <a:noFill/>
            <a:miter lim="800000"/>
            <a:headEnd/>
            <a:tailEnd/>
          </a:ln>
        </p:spPr>
      </p:pic>
      <p:sp>
        <p:nvSpPr>
          <p:cNvPr id="3" name="Slide Number Placeholder 2"/>
          <p:cNvSpPr>
            <a:spLocks noGrp="1"/>
          </p:cNvSpPr>
          <p:nvPr>
            <p:ph type="sldNum" sz="quarter" idx="12"/>
          </p:nvPr>
        </p:nvSpPr>
        <p:spPr/>
        <p:txBody>
          <a:bodyPr/>
          <a:lstStyle/>
          <a:p>
            <a:fld id="{74C2F60E-34D8-DD42-93FD-7BD7AE432328}" type="slidenum">
              <a:rPr lang="en-US"/>
              <a:pPr/>
              <a:t>4</a:t>
            </a:fld>
            <a:endParaRPr lang="en-US" dirty="0"/>
          </a:p>
        </p:txBody>
      </p:sp>
    </p:spTree>
    <p:extLst>
      <p:ext uri="{BB962C8B-B14F-4D97-AF65-F5344CB8AC3E}">
        <p14:creationId xmlns:p14="http://schemas.microsoft.com/office/powerpoint/2010/main" val="357255548"/>
      </p:ext>
    </p:extLst>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lstStyle/>
          <a:p>
            <a:endParaRPr lang="en-US"/>
          </a:p>
        </p:txBody>
      </p:sp>
      <p:sp>
        <p:nvSpPr>
          <p:cNvPr id="4" name="Title 3"/>
          <p:cNvSpPr>
            <a:spLocks noGrp="1"/>
          </p:cNvSpPr>
          <p:nvPr>
            <p:ph type="title"/>
          </p:nvPr>
        </p:nvSpPr>
        <p:spPr>
          <a:xfrm>
            <a:off x="181708" y="105508"/>
            <a:ext cx="8200292" cy="705704"/>
          </a:xfrm>
        </p:spPr>
        <p:txBody>
          <a:bodyPr>
            <a:normAutofit/>
          </a:bodyPr>
          <a:lstStyle/>
          <a:p>
            <a:r>
              <a:rPr lang="en-US" sz="3400" dirty="0" smtClean="0">
                <a:solidFill>
                  <a:schemeClr val="tx1"/>
                </a:solidFill>
              </a:rPr>
              <a:t>NCSSFL-ACTFL Global Can-Do </a:t>
            </a:r>
            <a:r>
              <a:rPr lang="en-US" sz="3200" dirty="0" smtClean="0">
                <a:solidFill>
                  <a:schemeClr val="tx1"/>
                </a:solidFill>
              </a:rPr>
              <a:t>Benchmarks</a:t>
            </a:r>
            <a:endParaRPr lang="en-US" sz="3200" dirty="0">
              <a:solidFill>
                <a:schemeClr val="tx1"/>
              </a:solidFill>
            </a:endParaRPr>
          </a:p>
        </p:txBody>
      </p:sp>
      <p:pic>
        <p:nvPicPr>
          <p:cNvPr id="102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833"/>
          <a:stretch/>
        </p:blipFill>
        <p:spPr bwMode="auto">
          <a:xfrm>
            <a:off x="0" y="990600"/>
            <a:ext cx="9144000" cy="5867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Slide Number Placeholder 1"/>
          <p:cNvSpPr>
            <a:spLocks noGrp="1"/>
          </p:cNvSpPr>
          <p:nvPr>
            <p:ph type="sldNum" sz="quarter" idx="12"/>
          </p:nvPr>
        </p:nvSpPr>
        <p:spPr/>
        <p:txBody>
          <a:bodyPr/>
          <a:lstStyle/>
          <a:p>
            <a:fld id="{74C2F60E-34D8-DD42-93FD-7BD7AE432328}" type="slidenum">
              <a:rPr lang="en-US"/>
              <a:pPr/>
              <a:t>5</a:t>
            </a:fld>
            <a:endParaRPr lang="en-US" dirty="0"/>
          </a:p>
        </p:txBody>
      </p:sp>
    </p:spTree>
    <p:extLst>
      <p:ext uri="{BB962C8B-B14F-4D97-AF65-F5344CB8AC3E}">
        <p14:creationId xmlns:p14="http://schemas.microsoft.com/office/powerpoint/2010/main" val="183132725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itle 3"/>
          <p:cNvSpPr>
            <a:spLocks noGrp="1"/>
          </p:cNvSpPr>
          <p:nvPr>
            <p:ph type="title"/>
          </p:nvPr>
        </p:nvSpPr>
        <p:spPr>
          <a:xfrm>
            <a:off x="168965" y="293077"/>
            <a:ext cx="8796129" cy="1397613"/>
          </a:xfrm>
          <a:solidFill>
            <a:schemeClr val="accent1"/>
          </a:solidFill>
        </p:spPr>
        <p:txBody>
          <a:bodyPr>
            <a:normAutofit/>
          </a:bodyPr>
          <a:lstStyle/>
          <a:p>
            <a:r>
              <a:rPr lang="en-US" sz="3600" dirty="0">
                <a:solidFill>
                  <a:schemeClr val="tx1"/>
                </a:solidFill>
              </a:rPr>
              <a:t>Step 1:  Theme – Topic – Essential Question</a:t>
            </a:r>
          </a:p>
        </p:txBody>
      </p:sp>
      <p:sp>
        <p:nvSpPr>
          <p:cNvPr id="7" name="TextBox 6"/>
          <p:cNvSpPr txBox="1"/>
          <p:nvPr/>
        </p:nvSpPr>
        <p:spPr>
          <a:xfrm>
            <a:off x="168965" y="1897795"/>
            <a:ext cx="3919678" cy="2862322"/>
          </a:xfrm>
          <a:prstGeom prst="rect">
            <a:avLst/>
          </a:prstGeom>
          <a:noFill/>
        </p:spPr>
        <p:txBody>
          <a:bodyPr wrap="square" rtlCol="0">
            <a:spAutoFit/>
          </a:bodyPr>
          <a:lstStyle/>
          <a:p>
            <a:r>
              <a:rPr lang="en-US" b="1" dirty="0"/>
              <a:t>NOVICE RANGE</a:t>
            </a:r>
          </a:p>
          <a:p>
            <a:pPr marL="205740" indent="-214313">
              <a:buFont typeface="Courier New" panose="02070309020205020404" pitchFamily="49" charset="0"/>
              <a:buChar char="o"/>
            </a:pPr>
            <a:r>
              <a:rPr lang="en-US" dirty="0"/>
              <a:t>Uses memorized language</a:t>
            </a:r>
          </a:p>
          <a:p>
            <a:pPr marL="205740" indent="-214313">
              <a:buFont typeface="Courier New" panose="02070309020205020404" pitchFamily="49" charset="0"/>
              <a:buChar char="o"/>
            </a:pPr>
            <a:r>
              <a:rPr lang="en-US" dirty="0"/>
              <a:t>Relies on lists of words, phrases, simple sentences</a:t>
            </a:r>
          </a:p>
          <a:p>
            <a:pPr marL="205740" indent="-214313">
              <a:buFont typeface="Courier New" panose="02070309020205020404" pitchFamily="49" charset="0"/>
              <a:buChar char="o"/>
            </a:pPr>
            <a:r>
              <a:rPr lang="en-US" dirty="0"/>
              <a:t>Makes attempts at conversation</a:t>
            </a:r>
          </a:p>
          <a:p>
            <a:pPr marL="205740" indent="-214313">
              <a:buFont typeface="Courier New" panose="02070309020205020404" pitchFamily="49" charset="0"/>
              <a:buChar char="o"/>
            </a:pPr>
            <a:r>
              <a:rPr lang="en-US" dirty="0"/>
              <a:t>Uses limited, very familiar topic areas</a:t>
            </a:r>
          </a:p>
          <a:p>
            <a:pPr marL="205740" indent="-214313">
              <a:buFont typeface="Courier New" panose="02070309020205020404" pitchFamily="49" charset="0"/>
              <a:buChar char="o"/>
            </a:pPr>
            <a:r>
              <a:rPr lang="en-US" dirty="0"/>
              <a:t>Handles short social interactions by asking and answering simple questions</a:t>
            </a:r>
          </a:p>
          <a:p>
            <a:endParaRPr lang="en-US" dirty="0"/>
          </a:p>
        </p:txBody>
      </p:sp>
      <p:sp>
        <p:nvSpPr>
          <p:cNvPr id="8" name="TextBox 7"/>
          <p:cNvSpPr txBox="1"/>
          <p:nvPr/>
        </p:nvSpPr>
        <p:spPr>
          <a:xfrm>
            <a:off x="5064369" y="1897794"/>
            <a:ext cx="4026135" cy="2031325"/>
          </a:xfrm>
          <a:prstGeom prst="rect">
            <a:avLst/>
          </a:prstGeom>
          <a:noFill/>
        </p:spPr>
        <p:txBody>
          <a:bodyPr wrap="square" rtlCol="0">
            <a:spAutoFit/>
          </a:bodyPr>
          <a:lstStyle/>
          <a:p>
            <a:r>
              <a:rPr lang="en-US" b="1" dirty="0"/>
              <a:t>INTERMEDIATE RANGE</a:t>
            </a:r>
          </a:p>
          <a:p>
            <a:pPr marL="342900" indent="-342900">
              <a:buFont typeface="Courier New" panose="02070309020205020404" pitchFamily="49" charset="0"/>
              <a:buChar char="o"/>
            </a:pPr>
            <a:r>
              <a:rPr lang="en-US" dirty="0">
                <a:solidFill>
                  <a:srgbClr val="FFFFFF"/>
                </a:solidFill>
              </a:rPr>
              <a:t>Creates with language</a:t>
            </a:r>
          </a:p>
          <a:p>
            <a:pPr marL="342900" indent="-342900">
              <a:buFont typeface="Courier New" panose="02070309020205020404" pitchFamily="49" charset="0"/>
              <a:buChar char="o"/>
            </a:pPr>
            <a:r>
              <a:rPr lang="en-US" dirty="0">
                <a:solidFill>
                  <a:srgbClr val="FFFFFF"/>
                </a:solidFill>
              </a:rPr>
              <a:t>Uses strings of connected sentences</a:t>
            </a:r>
          </a:p>
          <a:p>
            <a:pPr marL="342900" indent="-342900">
              <a:buFont typeface="Courier New" panose="02070309020205020404" pitchFamily="49" charset="0"/>
              <a:buChar char="o"/>
            </a:pPr>
            <a:r>
              <a:rPr lang="en-US" dirty="0">
                <a:solidFill>
                  <a:srgbClr val="FFFFFF"/>
                </a:solidFill>
              </a:rPr>
              <a:t>Can ask and answer simple questions</a:t>
            </a:r>
          </a:p>
          <a:p>
            <a:pPr marL="342900" indent="-342900">
              <a:buFont typeface="Courier New" panose="02070309020205020404" pitchFamily="49" charset="0"/>
              <a:buChar char="o"/>
            </a:pPr>
            <a:r>
              <a:rPr lang="en-US" dirty="0">
                <a:solidFill>
                  <a:srgbClr val="FFFFFF"/>
                </a:solidFill>
              </a:rPr>
              <a:t>Uses a wide variety of familiar topics</a:t>
            </a:r>
          </a:p>
          <a:p>
            <a:pPr marL="342900" indent="-342900">
              <a:buFont typeface="Courier New" panose="02070309020205020404" pitchFamily="49" charset="0"/>
              <a:buChar char="o"/>
            </a:pPr>
            <a:r>
              <a:rPr lang="en-US" dirty="0">
                <a:solidFill>
                  <a:srgbClr val="FFFFFF"/>
                </a:solidFill>
              </a:rPr>
              <a:t>Handles everyday situations</a:t>
            </a:r>
          </a:p>
          <a:p>
            <a:endParaRPr lang="en-US" dirty="0"/>
          </a:p>
        </p:txBody>
      </p:sp>
      <p:sp>
        <p:nvSpPr>
          <p:cNvPr id="9" name="Right Arrow 8"/>
          <p:cNvSpPr/>
          <p:nvPr/>
        </p:nvSpPr>
        <p:spPr>
          <a:xfrm>
            <a:off x="4088643" y="2519120"/>
            <a:ext cx="765781" cy="20731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11" name="Picture 1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971" y="4757549"/>
            <a:ext cx="9144000" cy="1693696"/>
          </a:xfrm>
          <a:prstGeom prst="rect">
            <a:avLst/>
          </a:prstGeom>
        </p:spPr>
      </p:pic>
      <p:sp>
        <p:nvSpPr>
          <p:cNvPr id="2" name="Slide Number Placeholder 1"/>
          <p:cNvSpPr>
            <a:spLocks noGrp="1"/>
          </p:cNvSpPr>
          <p:nvPr>
            <p:ph type="sldNum" sz="quarter" idx="12"/>
          </p:nvPr>
        </p:nvSpPr>
        <p:spPr/>
        <p:txBody>
          <a:bodyPr/>
          <a:lstStyle/>
          <a:p>
            <a:fld id="{74C2F60E-34D8-DD42-93FD-7BD7AE432328}" type="slidenum">
              <a:rPr lang="en-US"/>
              <a:pPr/>
              <a:t>6</a:t>
            </a:fld>
            <a:endParaRPr lang="en-US" dirty="0"/>
          </a:p>
        </p:txBody>
      </p:sp>
    </p:spTree>
    <p:extLst>
      <p:ext uri="{BB962C8B-B14F-4D97-AF65-F5344CB8AC3E}">
        <p14:creationId xmlns:p14="http://schemas.microsoft.com/office/powerpoint/2010/main" val="6507236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339487" y="615347"/>
            <a:ext cx="8359036" cy="1178284"/>
          </a:xfrm>
          <a:solidFill>
            <a:schemeClr val="accent1"/>
          </a:solidFill>
        </p:spPr>
        <p:txBody>
          <a:bodyPr>
            <a:normAutofit/>
          </a:bodyPr>
          <a:lstStyle/>
          <a:p>
            <a:pPr algn="ctr"/>
            <a:r>
              <a:rPr lang="en-US" sz="3600" dirty="0">
                <a:solidFill>
                  <a:schemeClr val="tx1"/>
                </a:solidFill>
              </a:rPr>
              <a:t>Beauty &amp; Aesthetics:  World Heritage Sites</a:t>
            </a:r>
          </a:p>
        </p:txBody>
      </p:sp>
      <p:pic>
        <p:nvPicPr>
          <p:cNvPr id="21" name="Picture 20" descr="World Heritage Site logo.png"/>
          <p:cNvPicPr>
            <a:picLocks noChangeAspect="1"/>
          </p:cNvPicPr>
          <p:nvPr/>
        </p:nvPicPr>
        <p:blipFill>
          <a:blip r:embed="rId2"/>
          <a:stretch>
            <a:fillRect/>
          </a:stretch>
        </p:blipFill>
        <p:spPr>
          <a:xfrm>
            <a:off x="3668519" y="2008458"/>
            <a:ext cx="1700972" cy="1757672"/>
          </a:xfrm>
          <a:prstGeom prst="rect">
            <a:avLst/>
          </a:prstGeom>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82051" y="1933844"/>
            <a:ext cx="2540275" cy="1906900"/>
          </a:xfrm>
          <a:prstGeom prst="rect">
            <a:avLst/>
          </a:prstGeom>
        </p:spPr>
      </p:pic>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382771" y="3959125"/>
            <a:ext cx="2579788" cy="2579788"/>
          </a:xfrm>
          <a:prstGeom prst="rect">
            <a:avLst/>
          </a:prstGeom>
        </p:spPr>
      </p:pic>
      <p:pic>
        <p:nvPicPr>
          <p:cNvPr id="10" name="Picture 9"/>
          <p:cNvPicPr>
            <a:picLocks noChangeAspect="1"/>
          </p:cNvPicPr>
          <p:nvPr/>
        </p:nvPicPr>
        <p:blipFill>
          <a:blip r:embed="rId5"/>
          <a:stretch>
            <a:fillRect/>
          </a:stretch>
        </p:blipFill>
        <p:spPr>
          <a:xfrm>
            <a:off x="149447" y="2055790"/>
            <a:ext cx="3000978" cy="2063172"/>
          </a:xfrm>
          <a:prstGeom prst="rect">
            <a:avLst/>
          </a:prstGeom>
        </p:spPr>
      </p:pic>
      <p:pic>
        <p:nvPicPr>
          <p:cNvPr id="11" name="Picture 10"/>
          <p:cNvPicPr>
            <a:picLocks noChangeAspect="1"/>
          </p:cNvPicPr>
          <p:nvPr/>
        </p:nvPicPr>
        <p:blipFill>
          <a:blip r:embed="rId6"/>
          <a:stretch>
            <a:fillRect/>
          </a:stretch>
        </p:blipFill>
        <p:spPr>
          <a:xfrm>
            <a:off x="84171" y="4642338"/>
            <a:ext cx="3237086" cy="1823558"/>
          </a:xfrm>
          <a:prstGeom prst="rect">
            <a:avLst/>
          </a:prstGeom>
        </p:spPr>
      </p:pic>
      <p:pic>
        <p:nvPicPr>
          <p:cNvPr id="3" name="Picture 2"/>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024074" y="4502184"/>
            <a:ext cx="2925151" cy="1963712"/>
          </a:xfrm>
          <a:prstGeom prst="rect">
            <a:avLst/>
          </a:prstGeom>
        </p:spPr>
      </p:pic>
      <p:sp>
        <p:nvSpPr>
          <p:cNvPr id="4" name="Slide Number Placeholder 3"/>
          <p:cNvSpPr>
            <a:spLocks noGrp="1"/>
          </p:cNvSpPr>
          <p:nvPr>
            <p:ph type="sldNum" sz="quarter" idx="12"/>
          </p:nvPr>
        </p:nvSpPr>
        <p:spPr/>
        <p:txBody>
          <a:bodyPr/>
          <a:lstStyle/>
          <a:p>
            <a:fld id="{74C2F60E-34D8-DD42-93FD-7BD7AE432328}" type="slidenum">
              <a:rPr lang="en-US"/>
              <a:pPr/>
              <a:t>7</a:t>
            </a:fld>
            <a:endParaRPr lang="en-US" dirty="0"/>
          </a:p>
        </p:txBody>
      </p:sp>
    </p:spTree>
    <p:extLst>
      <p:ext uri="{BB962C8B-B14F-4D97-AF65-F5344CB8AC3E}">
        <p14:creationId xmlns:p14="http://schemas.microsoft.com/office/powerpoint/2010/main" val="172483148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308909" y="353332"/>
            <a:ext cx="8206441" cy="976703"/>
          </a:xfrm>
          <a:solidFill>
            <a:schemeClr val="accent1"/>
          </a:solidFill>
        </p:spPr>
        <p:txBody>
          <a:bodyPr>
            <a:normAutofit/>
          </a:bodyPr>
          <a:lstStyle/>
          <a:p>
            <a:r>
              <a:rPr lang="en-US" sz="4000" dirty="0">
                <a:solidFill>
                  <a:schemeClr val="tx1"/>
                </a:solidFill>
              </a:rPr>
              <a:t>Step 2:  Unit Goals</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911372070"/>
              </p:ext>
            </p:extLst>
          </p:nvPr>
        </p:nvGraphicFramePr>
        <p:xfrm>
          <a:off x="308909" y="1953436"/>
          <a:ext cx="8596099" cy="4320540"/>
        </p:xfrm>
        <a:graphic>
          <a:graphicData uri="http://schemas.openxmlformats.org/drawingml/2006/table">
            <a:tbl>
              <a:tblPr firstRow="1" bandRow="1">
                <a:tableStyleId>{1E171933-4619-4E11-9A3F-F7608DF75F80}</a:tableStyleId>
              </a:tblPr>
              <a:tblGrid>
                <a:gridCol w="1511300">
                  <a:extLst>
                    <a:ext uri="{9D8B030D-6E8A-4147-A177-3AD203B41FA5}">
                      <a16:colId xmlns="" xmlns:a16="http://schemas.microsoft.com/office/drawing/2014/main" val="20000"/>
                    </a:ext>
                  </a:extLst>
                </a:gridCol>
                <a:gridCol w="7084799">
                  <a:extLst>
                    <a:ext uri="{9D8B030D-6E8A-4147-A177-3AD203B41FA5}">
                      <a16:colId xmlns="" xmlns:a16="http://schemas.microsoft.com/office/drawing/2014/main" val="20001"/>
                    </a:ext>
                  </a:extLst>
                </a:gridCol>
              </a:tblGrid>
              <a:tr h="548616">
                <a:tc>
                  <a:txBody>
                    <a:bodyPr/>
                    <a:lstStyle/>
                    <a:p>
                      <a:r>
                        <a:rPr lang="en-US" sz="1800" dirty="0"/>
                        <a:t>Theme and Topic</a:t>
                      </a:r>
                    </a:p>
                  </a:txBody>
                  <a:tcPr marL="68580" marR="68580" marT="34290" marB="34290"/>
                </a:tc>
                <a:tc>
                  <a:txBody>
                    <a:bodyPr/>
                    <a:lstStyle/>
                    <a:p>
                      <a:r>
                        <a:rPr lang="en-US" sz="1800" dirty="0"/>
                        <a:t>Beauty</a:t>
                      </a:r>
                      <a:r>
                        <a:rPr lang="en-US" sz="1800" baseline="0" dirty="0"/>
                        <a:t> and Aesthetics:  World Heritage Sites</a:t>
                      </a:r>
                      <a:endParaRPr lang="en-US" sz="1800" dirty="0"/>
                    </a:p>
                  </a:txBody>
                  <a:tcPr marL="68580" marR="68580" marT="34290" marB="34290" anchor="ctr"/>
                </a:tc>
                <a:extLst>
                  <a:ext uri="{0D108BD9-81ED-4DB2-BD59-A6C34878D82A}">
                    <a16:rowId xmlns="" xmlns:a16="http://schemas.microsoft.com/office/drawing/2014/main" val="10001"/>
                  </a:ext>
                </a:extLst>
              </a:tr>
              <a:tr h="548616">
                <a:tc>
                  <a:txBody>
                    <a:bodyPr/>
                    <a:lstStyle/>
                    <a:p>
                      <a:r>
                        <a:rPr lang="en-US" sz="1800" dirty="0"/>
                        <a:t>Essential</a:t>
                      </a:r>
                    </a:p>
                    <a:p>
                      <a:r>
                        <a:rPr lang="en-US" sz="1800" dirty="0"/>
                        <a:t>Question</a:t>
                      </a:r>
                    </a:p>
                  </a:txBody>
                  <a:tcPr marL="68580" marR="68580" marT="34290" marB="34290"/>
                </a:tc>
                <a:tc>
                  <a:txBody>
                    <a:bodyPr/>
                    <a:lstStyle/>
                    <a:p>
                      <a:r>
                        <a:rPr lang="en-US" sz="1800" dirty="0"/>
                        <a:t>What</a:t>
                      </a:r>
                      <a:r>
                        <a:rPr lang="en-US" sz="1800" baseline="0" dirty="0"/>
                        <a:t> is the value of preserving natural and cultural properties for future generations?</a:t>
                      </a:r>
                      <a:endParaRPr lang="en-US" sz="1800" dirty="0"/>
                    </a:p>
                  </a:txBody>
                  <a:tcPr marL="68580" marR="68580" marT="34290" marB="34290" anchor="ctr"/>
                </a:tc>
                <a:extLst>
                  <a:ext uri="{0D108BD9-81ED-4DB2-BD59-A6C34878D82A}">
                    <a16:rowId xmlns="" xmlns:a16="http://schemas.microsoft.com/office/drawing/2014/main" val="10002"/>
                  </a:ext>
                </a:extLst>
              </a:tr>
              <a:tr h="2480699">
                <a:tc>
                  <a:txBody>
                    <a:bodyPr/>
                    <a:lstStyle/>
                    <a:p>
                      <a:r>
                        <a:rPr lang="en-US" sz="1800" dirty="0"/>
                        <a:t>Goals</a:t>
                      </a:r>
                    </a:p>
                    <a:p>
                      <a:endParaRPr lang="en-US" sz="1800" dirty="0"/>
                    </a:p>
                    <a:p>
                      <a:r>
                        <a:rPr lang="en-US" sz="1800" dirty="0"/>
                        <a:t>What should</a:t>
                      </a:r>
                      <a:r>
                        <a:rPr lang="en-US" sz="1800" baseline="0" dirty="0"/>
                        <a:t> learners know and be able to do by the end of the unit?</a:t>
                      </a:r>
                      <a:endParaRPr lang="en-US" sz="1800" i="1" dirty="0"/>
                    </a:p>
                  </a:txBody>
                  <a:tcPr marL="68580" marR="68580" marT="34290" marB="34290"/>
                </a:tc>
                <a:tc>
                  <a:txBody>
                    <a:bodyPr/>
                    <a:lstStyle/>
                    <a:p>
                      <a:r>
                        <a:rPr lang="en-US" sz="1800" kern="1200" dirty="0">
                          <a:effectLst/>
                        </a:rPr>
                        <a:t>Learners will be able to:</a:t>
                      </a:r>
                    </a:p>
                    <a:p>
                      <a:pPr marL="285750" lvl="0" indent="-285750">
                        <a:buFont typeface="Arial" panose="020B0604020202020204" pitchFamily="34" charset="0"/>
                        <a:buChar char="•"/>
                      </a:pPr>
                      <a:r>
                        <a:rPr lang="en-US" sz="1800" kern="1200" dirty="0">
                          <a:effectLst/>
                        </a:rPr>
                        <a:t>Summarize the history of initiative to designate World Heritage sites.</a:t>
                      </a:r>
                    </a:p>
                    <a:p>
                      <a:pPr marL="285750" lvl="0" indent="-285750">
                        <a:buFont typeface="Arial" panose="020B0604020202020204" pitchFamily="34" charset="0"/>
                        <a:buChar char="•"/>
                      </a:pPr>
                      <a:r>
                        <a:rPr lang="en-US" sz="1800" kern="1200" dirty="0">
                          <a:effectLst/>
                        </a:rPr>
                        <a:t>Locate and identify several World Heritage sites on a world map.</a:t>
                      </a:r>
                    </a:p>
                    <a:p>
                      <a:pPr marL="285750" lvl="0" indent="-285750">
                        <a:buFont typeface="Arial" panose="020B0604020202020204" pitchFamily="34" charset="0"/>
                        <a:buChar char="•"/>
                      </a:pPr>
                      <a:r>
                        <a:rPr lang="en-US" sz="1800" kern="1200" dirty="0">
                          <a:effectLst/>
                        </a:rPr>
                        <a:t>List the criteria for selection of a place as a World Heritage Site.</a:t>
                      </a:r>
                    </a:p>
                    <a:p>
                      <a:pPr marL="285750" lvl="0" indent="-285750">
                        <a:buFont typeface="Arial" panose="020B0604020202020204" pitchFamily="34" charset="0"/>
                        <a:buChar char="•"/>
                      </a:pPr>
                      <a:r>
                        <a:rPr lang="en-US" sz="1800" kern="1200" dirty="0">
                          <a:effectLst/>
                        </a:rPr>
                        <a:t>Give examples of World Heritage sites, justifying why the sites were selected in terms of its historic importance.</a:t>
                      </a:r>
                    </a:p>
                    <a:p>
                      <a:pPr marL="285750" lvl="0" indent="-285750">
                        <a:buFont typeface="Arial" panose="020B0604020202020204" pitchFamily="34" charset="0"/>
                        <a:buChar char="•"/>
                      </a:pPr>
                      <a:r>
                        <a:rPr lang="en-US" sz="1800" kern="1200" dirty="0">
                          <a:effectLst/>
                        </a:rPr>
                        <a:t>Present an argument to designate a site a World Heritage site.</a:t>
                      </a:r>
                    </a:p>
                    <a:p>
                      <a:pPr marL="285750" lvl="0" indent="-285750">
                        <a:buFont typeface="Arial" panose="020B0604020202020204" pitchFamily="34" charset="0"/>
                        <a:buChar char="•"/>
                      </a:pPr>
                      <a:r>
                        <a:rPr lang="en-US" sz="1800" kern="1200" dirty="0">
                          <a:effectLst/>
                        </a:rPr>
                        <a:t>Compare local, regional, and national attitudes toward saving historic places and artifacts.</a:t>
                      </a:r>
                    </a:p>
                    <a:p>
                      <a:pPr marL="285750" lvl="0" indent="-285750">
                        <a:buFont typeface="Arial" panose="020B0604020202020204" pitchFamily="34" charset="0"/>
                        <a:buChar char="•"/>
                      </a:pPr>
                      <a:r>
                        <a:rPr lang="en-US" sz="1800" kern="1200" dirty="0">
                          <a:effectLst/>
                        </a:rPr>
                        <a:t>Convince others of the value of World Heritage sites.</a:t>
                      </a:r>
                    </a:p>
                    <a:p>
                      <a:endParaRPr lang="en-US" sz="1800" kern="1200" dirty="0">
                        <a:solidFill>
                          <a:schemeClr val="tx1"/>
                        </a:solidFill>
                        <a:effectLst/>
                        <a:latin typeface="+mn-lt"/>
                        <a:ea typeface="+mn-ea"/>
                        <a:cs typeface="+mn-cs"/>
                      </a:endParaRPr>
                    </a:p>
                  </a:txBody>
                  <a:tcPr marL="68580" marR="68580" marT="34290" marB="34290"/>
                </a:tc>
                <a:extLst>
                  <a:ext uri="{0D108BD9-81ED-4DB2-BD59-A6C34878D82A}">
                    <a16:rowId xmlns="" xmlns:a16="http://schemas.microsoft.com/office/drawing/2014/main" val="10003"/>
                  </a:ext>
                </a:extLst>
              </a:tr>
            </a:tbl>
          </a:graphicData>
        </a:graphic>
      </p:graphicFrame>
      <p:pic>
        <p:nvPicPr>
          <p:cNvPr id="7" name="Picture 2" descr="https://encrypted-tbn1.gstatic.com/images?q=tbn:ANd9GcSH_MLvfiegV3ozaAOmr-SKueXy3UKhcq-3zJStK2vhP82xN_KXB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66351" y="159455"/>
            <a:ext cx="2338657" cy="2338657"/>
          </a:xfrm>
          <a:prstGeom prst="rect">
            <a:avLst/>
          </a:prstGeom>
          <a:noFill/>
          <a:extLst>
            <a:ext uri="{909E8E84-426E-40DD-AFC4-6F175D3DCCD1}">
              <a14:hiddenFill xmlns:a14="http://schemas.microsoft.com/office/drawing/2010/main">
                <a:solidFill>
                  <a:srgbClr val="FFFFFF"/>
                </a:solidFill>
              </a14:hiddenFill>
            </a:ext>
          </a:extLst>
        </p:spPr>
      </p:pic>
      <p:sp>
        <p:nvSpPr>
          <p:cNvPr id="3" name="Slide Number Placeholder 2"/>
          <p:cNvSpPr>
            <a:spLocks noGrp="1"/>
          </p:cNvSpPr>
          <p:nvPr>
            <p:ph type="sldNum" sz="quarter" idx="12"/>
          </p:nvPr>
        </p:nvSpPr>
        <p:spPr/>
        <p:txBody>
          <a:bodyPr/>
          <a:lstStyle/>
          <a:p>
            <a:fld id="{74C2F60E-34D8-DD42-93FD-7BD7AE432328}" type="slidenum">
              <a:rPr lang="en-US"/>
              <a:pPr/>
              <a:t>8</a:t>
            </a:fld>
            <a:endParaRPr lang="en-US" dirty="0"/>
          </a:p>
        </p:txBody>
      </p:sp>
    </p:spTree>
    <p:extLst>
      <p:ext uri="{BB962C8B-B14F-4D97-AF65-F5344CB8AC3E}">
        <p14:creationId xmlns:p14="http://schemas.microsoft.com/office/powerpoint/2010/main" val="36098392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557764" y="228600"/>
            <a:ext cx="8153400" cy="990600"/>
          </a:xfrm>
        </p:spPr>
        <p:txBody>
          <a:bodyPr/>
          <a:lstStyle/>
          <a:p>
            <a:r>
              <a:rPr lang="en-US" dirty="0" smtClean="0"/>
              <a:t>Cultures</a:t>
            </a:r>
            <a:endParaRPr lang="en-US" dirty="0"/>
          </a:p>
        </p:txBody>
      </p:sp>
      <p:graphicFrame>
        <p:nvGraphicFramePr>
          <p:cNvPr id="4" name="Content Placeholder 3"/>
          <p:cNvGraphicFramePr>
            <a:graphicFrameLocks noGrp="1"/>
          </p:cNvGraphicFramePr>
          <p:nvPr>
            <p:ph idx="4294967295"/>
            <p:extLst>
              <p:ext uri="{D42A27DB-BD31-4B8C-83A1-F6EECF244321}">
                <p14:modId xmlns:p14="http://schemas.microsoft.com/office/powerpoint/2010/main" val="205949556"/>
              </p:ext>
            </p:extLst>
          </p:nvPr>
        </p:nvGraphicFramePr>
        <p:xfrm>
          <a:off x="676826" y="1219200"/>
          <a:ext cx="8034338" cy="2621280"/>
        </p:xfrm>
        <a:graphic>
          <a:graphicData uri="http://schemas.openxmlformats.org/drawingml/2006/table">
            <a:tbl>
              <a:tblPr firstRow="1" bandRow="1">
                <a:tableStyleId>{69CF1AB2-1976-4502-BF36-3FF5EA218861}</a:tableStyleId>
              </a:tblPr>
              <a:tblGrid>
                <a:gridCol w="2021078"/>
                <a:gridCol w="6013260"/>
              </a:tblGrid>
              <a:tr h="949351">
                <a:tc>
                  <a:txBody>
                    <a:bodyPr/>
                    <a:lstStyle/>
                    <a:p>
                      <a:r>
                        <a:rPr lang="en-US" sz="2000" b="1" dirty="0" smtClean="0"/>
                        <a:t>Products</a:t>
                      </a:r>
                    </a:p>
                    <a:p>
                      <a:r>
                        <a:rPr lang="en-US" sz="2000" b="1" dirty="0" smtClean="0"/>
                        <a:t>Practices</a:t>
                      </a:r>
                    </a:p>
                    <a:p>
                      <a:r>
                        <a:rPr lang="en-US" sz="2000" b="1" dirty="0" smtClean="0"/>
                        <a:t>Perspectives</a:t>
                      </a:r>
                      <a:endParaRPr lang="en-US" sz="2000" b="1" dirty="0"/>
                    </a:p>
                  </a:txBody>
                  <a:tcPr marL="68580" marR="68580">
                    <a:solidFill>
                      <a:schemeClr val="accent1">
                        <a:lumMod val="20000"/>
                        <a:lumOff val="80000"/>
                      </a:schemeClr>
                    </a:solidFill>
                  </a:tcPr>
                </a:tc>
                <a:tc>
                  <a:txBody>
                    <a:bodyPr/>
                    <a:lstStyle/>
                    <a:p>
                      <a:r>
                        <a:rPr lang="fr-FR" sz="2000" b="0" kern="1200">
                          <a:solidFill>
                            <a:schemeClr val="dk1"/>
                          </a:solidFill>
                          <a:effectLst/>
                          <a:latin typeface="+mn-lt"/>
                          <a:ea typeface="+mn-ea"/>
                          <a:cs typeface="+mn-cs"/>
                        </a:rPr>
                        <a:t>Pont du Gard aqueduct         </a:t>
                      </a:r>
                      <a:endParaRPr lang="en-US" sz="2000" b="0" kern="1200">
                        <a:solidFill>
                          <a:schemeClr val="dk1"/>
                        </a:solidFill>
                        <a:effectLst/>
                        <a:latin typeface="+mn-lt"/>
                        <a:ea typeface="+mn-ea"/>
                        <a:cs typeface="+mn-cs"/>
                      </a:endParaRPr>
                    </a:p>
                    <a:p>
                      <a:r>
                        <a:rPr lang="fr-FR" sz="2000" b="0" kern="1200">
                          <a:solidFill>
                            <a:schemeClr val="dk1"/>
                          </a:solidFill>
                          <a:effectLst/>
                          <a:latin typeface="+mn-lt"/>
                          <a:ea typeface="+mn-ea"/>
                          <a:cs typeface="+mn-cs"/>
                        </a:rPr>
                        <a:t>Preserving ancient Roman constructions</a:t>
                      </a:r>
                      <a:endParaRPr lang="en-US" sz="2000" b="0" kern="1200">
                        <a:solidFill>
                          <a:schemeClr val="dk1"/>
                        </a:solidFill>
                        <a:effectLst/>
                        <a:latin typeface="+mn-lt"/>
                        <a:ea typeface="+mn-ea"/>
                        <a:cs typeface="+mn-cs"/>
                      </a:endParaRPr>
                    </a:p>
                    <a:p>
                      <a:r>
                        <a:rPr lang="en-US" sz="2000" b="0" kern="1200">
                          <a:solidFill>
                            <a:schemeClr val="dk1"/>
                          </a:solidFill>
                          <a:effectLst/>
                          <a:latin typeface="+mn-lt"/>
                          <a:ea typeface="+mn-ea"/>
                          <a:cs typeface="+mn-cs"/>
                        </a:rPr>
                        <a:t>Historic, artistic, engineering, architectural value of ancient constructions</a:t>
                      </a:r>
                    </a:p>
                  </a:txBody>
                  <a:tcPr marL="68580" marR="68580">
                    <a:solidFill>
                      <a:schemeClr val="accent1">
                        <a:lumMod val="20000"/>
                        <a:lumOff val="80000"/>
                      </a:schemeClr>
                    </a:solidFill>
                  </a:tcPr>
                </a:tc>
              </a:tr>
              <a:tr h="1054117">
                <a:tc>
                  <a:txBody>
                    <a:bodyPr/>
                    <a:lstStyle/>
                    <a:p>
                      <a:r>
                        <a:rPr lang="en-US" sz="2000" b="1" dirty="0" smtClean="0"/>
                        <a:t>Products</a:t>
                      </a:r>
                    </a:p>
                    <a:p>
                      <a:r>
                        <a:rPr lang="en-US" sz="2000" b="1" dirty="0" smtClean="0"/>
                        <a:t>Practices</a:t>
                      </a:r>
                    </a:p>
                    <a:p>
                      <a:r>
                        <a:rPr lang="en-US" sz="2000" b="1" dirty="0" smtClean="0"/>
                        <a:t>Perspectives</a:t>
                      </a:r>
                      <a:endParaRPr lang="en-US" sz="2000" b="1" dirty="0"/>
                    </a:p>
                  </a:txBody>
                  <a:tcPr marL="68580" marR="68580">
                    <a:solidFill>
                      <a:schemeClr val="accent1">
                        <a:lumMod val="20000"/>
                        <a:lumOff val="80000"/>
                      </a:schemeClr>
                    </a:solidFill>
                  </a:tcPr>
                </a:tc>
                <a:tc>
                  <a:txBody>
                    <a:bodyPr/>
                    <a:lstStyle/>
                    <a:p>
                      <a:r>
                        <a:rPr lang="en-US" sz="2000" kern="1200">
                          <a:solidFill>
                            <a:schemeClr val="dk1"/>
                          </a:solidFill>
                          <a:effectLst/>
                          <a:latin typeface="+mn-lt"/>
                          <a:ea typeface="+mn-ea"/>
                          <a:cs typeface="+mn-cs"/>
                        </a:rPr>
                        <a:t>Vieille ville (Old city)</a:t>
                      </a:r>
                    </a:p>
                    <a:p>
                      <a:r>
                        <a:rPr lang="en-US" sz="2000" kern="1200">
                          <a:solidFill>
                            <a:schemeClr val="dk1"/>
                          </a:solidFill>
                          <a:effectLst/>
                          <a:latin typeface="+mn-lt"/>
                          <a:ea typeface="+mn-ea"/>
                          <a:cs typeface="+mn-cs"/>
                        </a:rPr>
                        <a:t>Maintaining the historic buildings and streets of a city</a:t>
                      </a:r>
                    </a:p>
                    <a:p>
                      <a:r>
                        <a:rPr lang="en-US" sz="2000" kern="1200">
                          <a:solidFill>
                            <a:schemeClr val="dk1"/>
                          </a:solidFill>
                          <a:effectLst/>
                          <a:latin typeface="+mn-lt"/>
                          <a:ea typeface="+mn-ea"/>
                          <a:cs typeface="+mn-cs"/>
                        </a:rPr>
                        <a:t>Historic buildings and streets as a reflection of the personality and</a:t>
                      </a:r>
                      <a:r>
                        <a:rPr lang="en-US" sz="2000" kern="1200" baseline="0">
                          <a:solidFill>
                            <a:schemeClr val="dk1"/>
                          </a:solidFill>
                          <a:effectLst/>
                          <a:latin typeface="+mn-lt"/>
                          <a:ea typeface="+mn-ea"/>
                          <a:cs typeface="+mn-cs"/>
                        </a:rPr>
                        <a:t> </a:t>
                      </a:r>
                      <a:r>
                        <a:rPr lang="en-US" sz="2000" kern="1200">
                          <a:solidFill>
                            <a:schemeClr val="dk1"/>
                          </a:solidFill>
                          <a:effectLst/>
                          <a:latin typeface="+mn-lt"/>
                          <a:ea typeface="+mn-ea"/>
                          <a:cs typeface="+mn-cs"/>
                        </a:rPr>
                        <a:t>history of the city</a:t>
                      </a:r>
                      <a:r>
                        <a:rPr lang="en-US" sz="2000">
                          <a:effectLst/>
                        </a:rPr>
                        <a:t> </a:t>
                      </a:r>
                      <a:endParaRPr kumimoji="0" lang="en-US" sz="2000" kern="1200">
                        <a:solidFill>
                          <a:schemeClr val="dk1"/>
                        </a:solidFill>
                        <a:latin typeface="+mn-lt"/>
                        <a:ea typeface="+mn-ea"/>
                        <a:cs typeface="+mn-cs"/>
                      </a:endParaRPr>
                    </a:p>
                  </a:txBody>
                  <a:tcPr marL="68580" marR="68580">
                    <a:solidFill>
                      <a:schemeClr val="accent1">
                        <a:lumMod val="20000"/>
                        <a:lumOff val="80000"/>
                      </a:schemeClr>
                    </a:solidFill>
                  </a:tcPr>
                </a:tc>
              </a:tr>
            </a:tbl>
          </a:graphicData>
        </a:graphic>
      </p:graphicFrame>
      <p:sp>
        <p:nvSpPr>
          <p:cNvPr id="5" name="TextBox 4"/>
          <p:cNvSpPr txBox="1"/>
          <p:nvPr/>
        </p:nvSpPr>
        <p:spPr>
          <a:xfrm>
            <a:off x="529153" y="4346407"/>
            <a:ext cx="8407600" cy="2246769"/>
          </a:xfrm>
          <a:prstGeom prst="rect">
            <a:avLst/>
          </a:prstGeom>
          <a:noFill/>
        </p:spPr>
        <p:txBody>
          <a:bodyPr wrap="square" rtlCol="0">
            <a:spAutoFit/>
          </a:bodyPr>
          <a:lstStyle/>
          <a:p>
            <a:r>
              <a:rPr lang="en-US" sz="2000" b="1" dirty="0" smtClean="0">
                <a:solidFill>
                  <a:schemeClr val="accent6"/>
                </a:solidFill>
              </a:rPr>
              <a:t>Relating Cultural Practices to Perspectives: </a:t>
            </a:r>
            <a:r>
              <a:rPr lang="en-US" sz="2000" dirty="0" smtClean="0"/>
              <a:t>Learners use the language to investigate, explain, and reflect on the relationship between the practices and perspectives of the cultures studied.</a:t>
            </a:r>
          </a:p>
          <a:p>
            <a:r>
              <a:rPr lang="en-US" sz="2000" b="1" dirty="0" smtClean="0">
                <a:solidFill>
                  <a:schemeClr val="accent6"/>
                </a:solidFill>
              </a:rPr>
              <a:t>Relating Cultural Products to Perspectives</a:t>
            </a:r>
            <a:r>
              <a:rPr lang="en-US" sz="2000" b="1" dirty="0">
                <a:solidFill>
                  <a:schemeClr val="accent6"/>
                </a:solidFill>
              </a:rPr>
              <a:t>: </a:t>
            </a:r>
            <a:r>
              <a:rPr lang="en-US" sz="2000" b="1" dirty="0" smtClean="0">
                <a:solidFill>
                  <a:schemeClr val="accent6"/>
                </a:solidFill>
              </a:rPr>
              <a:t> </a:t>
            </a:r>
            <a:r>
              <a:rPr lang="en-US" sz="2000" dirty="0" smtClean="0"/>
              <a:t>Learners use the language to investigate, explain, and reflect on the </a:t>
            </a:r>
            <a:r>
              <a:rPr lang="en-US" sz="2000" dirty="0"/>
              <a:t>relationship between the products and perspectives of the </a:t>
            </a:r>
            <a:r>
              <a:rPr lang="en-US" sz="2000" dirty="0" smtClean="0"/>
              <a:t>cultures </a:t>
            </a:r>
            <a:r>
              <a:rPr lang="en-US" sz="2000" dirty="0"/>
              <a:t>studied.</a:t>
            </a:r>
          </a:p>
          <a:p>
            <a:endParaRPr lang="en-US" sz="2000" dirty="0"/>
          </a:p>
        </p:txBody>
      </p:sp>
      <p:sp>
        <p:nvSpPr>
          <p:cNvPr id="3" name="Slide Number Placeholder 2"/>
          <p:cNvSpPr>
            <a:spLocks noGrp="1"/>
          </p:cNvSpPr>
          <p:nvPr>
            <p:ph type="sldNum" sz="quarter" idx="12"/>
          </p:nvPr>
        </p:nvSpPr>
        <p:spPr/>
        <p:txBody>
          <a:bodyPr/>
          <a:lstStyle/>
          <a:p>
            <a:fld id="{74C2F60E-34D8-DD42-93FD-7BD7AE432328}" type="slidenum">
              <a:rPr lang="en-US"/>
              <a:pPr/>
              <a:t>9</a:t>
            </a:fld>
            <a:endParaRPr lang="en-US" dirty="0"/>
          </a:p>
        </p:txBody>
      </p:sp>
    </p:spTree>
    <p:extLst>
      <p:ext uri="{BB962C8B-B14F-4D97-AF65-F5344CB8AC3E}">
        <p14:creationId xmlns:p14="http://schemas.microsoft.com/office/powerpoint/2010/main" val="287042084"/>
      </p:ext>
    </p:extLst>
  </p:cSld>
  <p:clrMapOvr>
    <a:masterClrMapping/>
  </p:clrMapOvr>
  <p:timing>
    <p:tnLst>
      <p:par>
        <p:cTn id="1" dur="indefinite" restart="never" nodeType="tmRoot"/>
      </p:par>
    </p:tnLst>
  </p:timing>
</p:sld>
</file>

<file path=ppt/theme/theme1.xml><?xml version="1.0" encoding="utf-8"?>
<a:theme xmlns:a="http://schemas.openxmlformats.org/drawingml/2006/main" name="Depth">
  <a:themeElements>
    <a:clrScheme name="Depth">
      <a:dk1>
        <a:sysClr val="windowText" lastClr="000000"/>
      </a:dk1>
      <a:lt1>
        <a:sysClr val="window" lastClr="FFFFFF"/>
      </a:lt1>
      <a:dk2>
        <a:srgbClr val="455F51"/>
      </a:dk2>
      <a:lt2>
        <a:srgbClr val="94D7E4"/>
      </a:lt2>
      <a:accent1>
        <a:srgbClr val="41AEBD"/>
      </a:accent1>
      <a:accent2>
        <a:srgbClr val="97E9D5"/>
      </a:accent2>
      <a:accent3>
        <a:srgbClr val="A2CF49"/>
      </a:accent3>
      <a:accent4>
        <a:srgbClr val="608F3D"/>
      </a:accent4>
      <a:accent5>
        <a:srgbClr val="F4DE3A"/>
      </a:accent5>
      <a:accent6>
        <a:srgbClr val="FCB11C"/>
      </a:accent6>
      <a:hlink>
        <a:srgbClr val="FBCA98"/>
      </a:hlink>
      <a:folHlink>
        <a:srgbClr val="D3B86D"/>
      </a:folHlink>
    </a:clrScheme>
    <a:fontScheme name="Depth">
      <a:maj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Depth">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Depth" id="{7BEAFC2A-325C-49C4-AC08-2B765DA903F9}" vid="{1735E755-43E6-43AA-ABA2-C989ECC79AF5}"/>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Depth</Template>
  <TotalTime>25949</TotalTime>
  <Words>1499</Words>
  <Application>Microsoft Macintosh PowerPoint</Application>
  <PresentationFormat>On-screen Show (4:3)</PresentationFormat>
  <Paragraphs>253</Paragraphs>
  <Slides>21</Slides>
  <Notes>8</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21</vt:i4>
      </vt:variant>
    </vt:vector>
  </HeadingPairs>
  <TitlesOfParts>
    <vt:vector size="31" baseType="lpstr">
      <vt:lpstr>Calibri</vt:lpstr>
      <vt:lpstr>Cambria</vt:lpstr>
      <vt:lpstr>Century Gothic</vt:lpstr>
      <vt:lpstr>Corbel</vt:lpstr>
      <vt:lpstr>Courier New</vt:lpstr>
      <vt:lpstr>ＭＳ Ｐゴシック</vt:lpstr>
      <vt:lpstr>SimSun</vt:lpstr>
      <vt:lpstr>Times New Roman</vt:lpstr>
      <vt:lpstr>Arial</vt:lpstr>
      <vt:lpstr>Depth</vt:lpstr>
      <vt:lpstr>Processing Questions – Level 1</vt:lpstr>
      <vt:lpstr>PowerPoint Presentation</vt:lpstr>
      <vt:lpstr>AP Themes Guiding Unit Development</vt:lpstr>
      <vt:lpstr>AP Themes Guiding Unit Development</vt:lpstr>
      <vt:lpstr>NCSSFL-ACTFL Global Can-Do Benchmarks</vt:lpstr>
      <vt:lpstr>Step 1:  Theme – Topic – Essential Question</vt:lpstr>
      <vt:lpstr>Beauty &amp; Aesthetics:  World Heritage Sites</vt:lpstr>
      <vt:lpstr>Step 2:  Unit Goals</vt:lpstr>
      <vt:lpstr>Cultures</vt:lpstr>
      <vt:lpstr>Connections</vt:lpstr>
      <vt:lpstr>Comparisons</vt:lpstr>
      <vt:lpstr>Communities</vt:lpstr>
      <vt:lpstr>ACTFL Integrated Performance Assessment</vt:lpstr>
      <vt:lpstr>Performance Based Assessment</vt:lpstr>
      <vt:lpstr>Summative Performance Tasks </vt:lpstr>
      <vt:lpstr>Toolbox  Functions – Structures - Vocabulary</vt:lpstr>
      <vt:lpstr>PowerPoint Presentation</vt:lpstr>
      <vt:lpstr>PowerPoint Presentation</vt:lpstr>
      <vt:lpstr>PowerPoint Presentation</vt:lpstr>
      <vt:lpstr>Sample Intermediate Units</vt:lpstr>
      <vt:lpstr>PowerPoint Presentation</vt:lpstr>
    </vt:vector>
  </TitlesOfParts>
  <Company>Educational Consultant</Company>
  <LinksUpToDate>false</LinksUpToDate>
  <SharedDoc>false</SharedDoc>
  <HyperlinksChanged>false</HyperlinksChanged>
  <AppVersion>15.0032</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Terrill Laura</dc:creator>
  <cp:lastModifiedBy>Laura</cp:lastModifiedBy>
  <cp:revision>410</cp:revision>
  <cp:lastPrinted>2015-07-08T02:46:04Z</cp:lastPrinted>
  <dcterms:created xsi:type="dcterms:W3CDTF">2015-10-10T16:09:21Z</dcterms:created>
  <dcterms:modified xsi:type="dcterms:W3CDTF">2017-06-06T02:27:32Z</dcterms:modified>
</cp:coreProperties>
</file>